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Lst>
  <p:notesMasterIdLst>
    <p:notesMasterId r:id="rId12"/>
  </p:notesMasterIdLst>
  <p:sldIdLst>
    <p:sldId id="271" r:id="rId2"/>
    <p:sldId id="274" r:id="rId3"/>
    <p:sldId id="265" r:id="rId4"/>
    <p:sldId id="266" r:id="rId5"/>
    <p:sldId id="275" r:id="rId6"/>
    <p:sldId id="267" r:id="rId7"/>
    <p:sldId id="276" r:id="rId8"/>
    <p:sldId id="268" r:id="rId9"/>
    <p:sldId id="269" r:id="rId10"/>
    <p:sldId id="273"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Open Sans Light" panose="020B0604020202020204" charset="0"/>
      <p:regular r:id="rId17"/>
      <p:italic r:id="rId18"/>
    </p:embeddedFont>
    <p:embeddedFont>
      <p:font typeface="Lato" panose="020B0604020202020204" charset="0"/>
      <p:regular r:id="rId19"/>
      <p:bold r:id="rId20"/>
      <p:italic r:id="rId21"/>
      <p:boldItalic r:id="rId22"/>
    </p:embeddedFont>
    <p:embeddedFont>
      <p:font typeface="Gill Sans MT" panose="020B0502020104020203" pitchFamily="34" charset="0"/>
      <p:regular r:id="rId23"/>
      <p:bold r:id="rId24"/>
      <p:italic r:id="rId25"/>
      <p:boldItalic r:id="rId26"/>
    </p:embeddedFont>
    <p:embeddedFont>
      <p:font typeface="League Spartan" panose="020B0604020202020204" charset="0"/>
      <p:bold r:id="rId27"/>
    </p:embeddedFont>
    <p:embeddedFont>
      <p:font typeface="Calibri Light" panose="020F0302020204030204" pitchFamily="34" charset="0"/>
      <p:regular r:id="rId28"/>
      <p: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artin" initials="SM" lastIdx="62" clrIdx="0">
    <p:extLst/>
  </p:cmAuthor>
  <p:cmAuthor id="2" name="Karen" initials="KS" lastIdx="7" clrIdx="1"/>
  <p:cmAuthor id="3" name="Jenny Barksfield" initials="JB" lastIdx="13" clrIdx="2">
    <p:extLst/>
  </p:cmAuthor>
  <p:cmAuthor id="4" name="Jenny Fox" initials="JF" lastIdx="6" clrIdx="3">
    <p:extLst/>
  </p:cmAuthor>
  <p:cmAuthor id="5" name="Elizabeth Laming" initials="EL" lastIdx="8"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519E"/>
    <a:srgbClr val="CC99FF"/>
    <a:srgbClr val="747679"/>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959" autoAdjust="0"/>
  </p:normalViewPr>
  <p:slideViewPr>
    <p:cSldViewPr snapToGrid="0">
      <p:cViewPr>
        <p:scale>
          <a:sx n="73" d="100"/>
          <a:sy n="73" d="100"/>
        </p:scale>
        <p:origin x="-624"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87F6F-9843-49C6-B98B-30FABCBEA948}" type="datetimeFigureOut">
              <a:rPr lang="en-GB" smtClean="0"/>
              <a:t>30/03/2020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DB251-18AC-41D5-959F-F289AB917537}" type="slidenum">
              <a:rPr lang="en-GB" smtClean="0"/>
              <a:t>‹#›</a:t>
            </a:fld>
            <a:endParaRPr lang="en-GB"/>
          </a:p>
        </p:txBody>
      </p:sp>
    </p:spTree>
    <p:extLst>
      <p:ext uri="{BB962C8B-B14F-4D97-AF65-F5344CB8AC3E}">
        <p14:creationId xmlns:p14="http://schemas.microsoft.com/office/powerpoint/2010/main" val="18683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1</a:t>
            </a:fld>
            <a:endParaRPr lang="en-GB"/>
          </a:p>
        </p:txBody>
      </p:sp>
    </p:spTree>
    <p:extLst>
      <p:ext uri="{BB962C8B-B14F-4D97-AF65-F5344CB8AC3E}">
        <p14:creationId xmlns:p14="http://schemas.microsoft.com/office/powerpoint/2010/main" val="151967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a:p>
        </p:txBody>
      </p:sp>
    </p:spTree>
    <p:extLst>
      <p:ext uri="{BB962C8B-B14F-4D97-AF65-F5344CB8AC3E}">
        <p14:creationId xmlns:p14="http://schemas.microsoft.com/office/powerpoint/2010/main" val="404812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a:p>
        </p:txBody>
      </p:sp>
    </p:spTree>
    <p:extLst>
      <p:ext uri="{BB962C8B-B14F-4D97-AF65-F5344CB8AC3E}">
        <p14:creationId xmlns:p14="http://schemas.microsoft.com/office/powerpoint/2010/main" val="1143115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a:p>
        </p:txBody>
      </p:sp>
    </p:spTree>
    <p:extLst>
      <p:ext uri="{BB962C8B-B14F-4D97-AF65-F5344CB8AC3E}">
        <p14:creationId xmlns:p14="http://schemas.microsoft.com/office/powerpoint/2010/main" val="2539863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4</a:t>
            </a:fld>
            <a:endParaRPr lang="en-GB"/>
          </a:p>
        </p:txBody>
      </p:sp>
    </p:spTree>
    <p:extLst>
      <p:ext uri="{BB962C8B-B14F-4D97-AF65-F5344CB8AC3E}">
        <p14:creationId xmlns:p14="http://schemas.microsoft.com/office/powerpoint/2010/main" val="2058209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a:p>
        </p:txBody>
      </p:sp>
    </p:spTree>
    <p:extLst>
      <p:ext uri="{BB962C8B-B14F-4D97-AF65-F5344CB8AC3E}">
        <p14:creationId xmlns:p14="http://schemas.microsoft.com/office/powerpoint/2010/main" val="3315171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567DB251-18AC-41D5-959F-F289AB917537}" type="slidenum">
              <a:rPr lang="en-GB" smtClean="0"/>
              <a:t>6</a:t>
            </a:fld>
            <a:endParaRPr lang="en-GB"/>
          </a:p>
        </p:txBody>
      </p:sp>
    </p:spTree>
    <p:extLst>
      <p:ext uri="{BB962C8B-B14F-4D97-AF65-F5344CB8AC3E}">
        <p14:creationId xmlns:p14="http://schemas.microsoft.com/office/powerpoint/2010/main" val="280843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a:p>
        </p:txBody>
      </p:sp>
    </p:spTree>
    <p:extLst>
      <p:ext uri="{BB962C8B-B14F-4D97-AF65-F5344CB8AC3E}">
        <p14:creationId xmlns:p14="http://schemas.microsoft.com/office/powerpoint/2010/main" val="109242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p:txBody>
      </p:sp>
      <p:sp>
        <p:nvSpPr>
          <p:cNvPr id="4" name="Slide Number Placeholder 3"/>
          <p:cNvSpPr>
            <a:spLocks noGrp="1"/>
          </p:cNvSpPr>
          <p:nvPr>
            <p:ph type="sldNum" sz="quarter" idx="10"/>
          </p:nvPr>
        </p:nvSpPr>
        <p:spPr/>
        <p:txBody>
          <a:bodyPr/>
          <a:lstStyle/>
          <a:p>
            <a:fld id="{567DB251-18AC-41D5-959F-F289AB917537}" type="slidenum">
              <a:rPr lang="en-GB" smtClean="0"/>
              <a:t>8</a:t>
            </a:fld>
            <a:endParaRPr lang="en-GB"/>
          </a:p>
        </p:txBody>
      </p:sp>
    </p:spTree>
    <p:extLst>
      <p:ext uri="{BB962C8B-B14F-4D97-AF65-F5344CB8AC3E}">
        <p14:creationId xmlns:p14="http://schemas.microsoft.com/office/powerpoint/2010/main" val="1819838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a:p>
        </p:txBody>
      </p:sp>
    </p:spTree>
    <p:extLst>
      <p:ext uri="{BB962C8B-B14F-4D97-AF65-F5344CB8AC3E}">
        <p14:creationId xmlns:p14="http://schemas.microsoft.com/office/powerpoint/2010/main" val="22344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t>30/03/2020</a:t>
            </a:fld>
            <a:endParaRPr lang="en-GB"/>
          </a:p>
        </p:txBody>
      </p:sp>
      <p:sp>
        <p:nvSpPr>
          <p:cNvPr id="5" name="Footer Placeholder 4"/>
          <p:cNvSpPr>
            <a:spLocks noGrp="1"/>
          </p:cNvSpPr>
          <p:nvPr>
            <p:ph type="ftr" sz="quarter" idx="11"/>
          </p:nvPr>
        </p:nvSpPr>
        <p:spPr/>
        <p:txBody>
          <a:bodyPr/>
          <a:lstStyle/>
          <a:p>
            <a:r>
              <a:rPr lang="en-GB"/>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424268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t>30/03/2020</a:t>
            </a:fld>
            <a:endParaRPr lang="en-GB"/>
          </a:p>
        </p:txBody>
      </p:sp>
      <p:sp>
        <p:nvSpPr>
          <p:cNvPr id="5" name="Footer Placeholder 4"/>
          <p:cNvSpPr>
            <a:spLocks noGrp="1"/>
          </p:cNvSpPr>
          <p:nvPr>
            <p:ph type="ftr" sz="quarter" idx="11"/>
          </p:nvPr>
        </p:nvSpPr>
        <p:spPr/>
        <p:txBody>
          <a:bodyPr/>
          <a:lstStyle/>
          <a:p>
            <a:r>
              <a:rPr lang="en-GB"/>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1410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t>30/03/2020</a:t>
            </a:fld>
            <a:endParaRPr lang="en-GB"/>
          </a:p>
        </p:txBody>
      </p:sp>
      <p:sp>
        <p:nvSpPr>
          <p:cNvPr id="5" name="Footer Placeholder 4"/>
          <p:cNvSpPr>
            <a:spLocks noGrp="1"/>
          </p:cNvSpPr>
          <p:nvPr>
            <p:ph type="ftr" sz="quarter" idx="11"/>
          </p:nvPr>
        </p:nvSpPr>
        <p:spPr/>
        <p:txBody>
          <a:bodyPr/>
          <a:lstStyle/>
          <a:p>
            <a:r>
              <a:rPr lang="en-GB"/>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2711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165499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t>30/03/2020</a:t>
            </a:fld>
            <a:endParaRPr lang="en-GB"/>
          </a:p>
        </p:txBody>
      </p:sp>
      <p:sp>
        <p:nvSpPr>
          <p:cNvPr id="5" name="Footer Placeholder 4"/>
          <p:cNvSpPr>
            <a:spLocks noGrp="1"/>
          </p:cNvSpPr>
          <p:nvPr>
            <p:ph type="ftr" sz="quarter" idx="11"/>
          </p:nvPr>
        </p:nvSpPr>
        <p:spPr/>
        <p:txBody>
          <a:bodyPr/>
          <a:lstStyle/>
          <a:p>
            <a:r>
              <a:rPr lang="en-GB"/>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360344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t>30/03/2020</a:t>
            </a:fld>
            <a:endParaRPr lang="en-GB"/>
          </a:p>
        </p:txBody>
      </p:sp>
      <p:sp>
        <p:nvSpPr>
          <p:cNvPr id="6" name="Footer Placeholder 5"/>
          <p:cNvSpPr>
            <a:spLocks noGrp="1"/>
          </p:cNvSpPr>
          <p:nvPr>
            <p:ph type="ftr" sz="quarter" idx="11"/>
          </p:nvPr>
        </p:nvSpPr>
        <p:spPr/>
        <p:txBody>
          <a:bodyPr/>
          <a:lstStyle/>
          <a:p>
            <a:r>
              <a:rPr lang="en-GB"/>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20306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t>30/03/2020</a:t>
            </a:fld>
            <a:endParaRPr lang="en-GB"/>
          </a:p>
        </p:txBody>
      </p:sp>
      <p:sp>
        <p:nvSpPr>
          <p:cNvPr id="8" name="Footer Placeholder 7"/>
          <p:cNvSpPr>
            <a:spLocks noGrp="1"/>
          </p:cNvSpPr>
          <p:nvPr>
            <p:ph type="ftr" sz="quarter" idx="11"/>
          </p:nvPr>
        </p:nvSpPr>
        <p:spPr/>
        <p:txBody>
          <a:bodyPr/>
          <a:lstStyle/>
          <a:p>
            <a:r>
              <a:rPr lang="en-GB"/>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20999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t>30/03/2020</a:t>
            </a:fld>
            <a:endParaRPr lang="en-GB"/>
          </a:p>
        </p:txBody>
      </p:sp>
      <p:sp>
        <p:nvSpPr>
          <p:cNvPr id="4" name="Footer Placeholder 3"/>
          <p:cNvSpPr>
            <a:spLocks noGrp="1"/>
          </p:cNvSpPr>
          <p:nvPr>
            <p:ph type="ftr" sz="quarter" idx="11"/>
          </p:nvPr>
        </p:nvSpPr>
        <p:spPr/>
        <p:txBody>
          <a:bodyPr/>
          <a:lstStyle/>
          <a:p>
            <a:r>
              <a:rPr lang="en-GB"/>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361415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8976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t>30/03/2020</a:t>
            </a:fld>
            <a:endParaRPr lang="en-GB"/>
          </a:p>
        </p:txBody>
      </p:sp>
      <p:sp>
        <p:nvSpPr>
          <p:cNvPr id="6" name="Footer Placeholder 5"/>
          <p:cNvSpPr>
            <a:spLocks noGrp="1"/>
          </p:cNvSpPr>
          <p:nvPr>
            <p:ph type="ftr" sz="quarter" idx="11"/>
          </p:nvPr>
        </p:nvSpPr>
        <p:spPr/>
        <p:txBody>
          <a:bodyPr/>
          <a:lstStyle/>
          <a:p>
            <a:r>
              <a:rPr lang="en-GB"/>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6139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t>30/03/2020</a:t>
            </a:fld>
            <a:endParaRPr lang="en-GB"/>
          </a:p>
        </p:txBody>
      </p:sp>
      <p:sp>
        <p:nvSpPr>
          <p:cNvPr id="6" name="Footer Placeholder 5"/>
          <p:cNvSpPr>
            <a:spLocks noGrp="1"/>
          </p:cNvSpPr>
          <p:nvPr>
            <p:ph type="ftr" sz="quarter" idx="11"/>
          </p:nvPr>
        </p:nvSpPr>
        <p:spPr/>
        <p:txBody>
          <a:bodyPr/>
          <a:lstStyle/>
          <a:p>
            <a:r>
              <a:rPr lang="en-GB"/>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13653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t>© PSHE Association 2018   </a:t>
            </a:r>
          </a:p>
        </p:txBody>
      </p:sp>
    </p:spTree>
    <p:extLst>
      <p:ext uri="{BB962C8B-B14F-4D97-AF65-F5344CB8AC3E}">
        <p14:creationId xmlns:p14="http://schemas.microsoft.com/office/powerpoint/2010/main" val="31811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hyperlink" Target="https://bit.ly/2FAk5e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52170" y="3596633"/>
            <a:ext cx="10096499" cy="21852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95519E"/>
                </a:solidFill>
                <a:effectLst/>
                <a:uLnTx/>
                <a:uFillTx/>
                <a:latin typeface="League Spartan" panose="00000800000000000000" pitchFamily="50" charset="0"/>
              </a:rPr>
              <a:t>Taking care of </a:t>
            </a:r>
            <a:r>
              <a:rPr lang="en-GB" sz="6000" b="1" dirty="0">
                <a:solidFill>
                  <a:srgbClr val="95519E"/>
                </a:solidFill>
                <a:latin typeface="League Spartan" panose="00000800000000000000" pitchFamily="50" charset="0"/>
              </a:rPr>
              <a:t>m</a:t>
            </a:r>
            <a:r>
              <a:rPr kumimoji="0" lang="en-GB" sz="6000" b="1" i="0" u="none" strike="noStrike" kern="1200" cap="none" spc="0" normalizeH="0" baseline="0" noProof="0" dirty="0" err="1">
                <a:ln>
                  <a:noFill/>
                </a:ln>
                <a:solidFill>
                  <a:srgbClr val="95519E"/>
                </a:solidFill>
                <a:effectLst/>
                <a:uLnTx/>
                <a:uFillTx/>
                <a:latin typeface="League Spartan" panose="00000800000000000000" pitchFamily="50" charset="0"/>
              </a:rPr>
              <a:t>yself</a:t>
            </a:r>
            <a:r>
              <a:rPr kumimoji="0" lang="en-GB" sz="6000" b="1" i="0" u="none" strike="noStrike" kern="1200" cap="none" spc="0" normalizeH="0" baseline="0" noProof="0" dirty="0">
                <a:ln>
                  <a:noFill/>
                </a:ln>
                <a:solidFill>
                  <a:srgbClr val="95519E"/>
                </a:solidFill>
                <a:effectLst/>
                <a:uLnTx/>
                <a:uFillTx/>
                <a:latin typeface="League Spartan" panose="00000800000000000000" pitchFamily="50"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dirty="0">
                <a:latin typeface="League Spartan" panose="00000800000000000000" pitchFamily="50" charset="0"/>
              </a:rPr>
              <a:t>g</a:t>
            </a:r>
            <a:r>
              <a:rPr kumimoji="0" lang="en-GB" sz="4800" b="1" i="0" u="none" strike="noStrike" kern="1200" cap="none" spc="0" normalizeH="0" baseline="0" noProof="0" dirty="0" err="1">
                <a:ln>
                  <a:noFill/>
                </a:ln>
                <a:effectLst/>
                <a:uLnTx/>
                <a:uFillTx/>
                <a:latin typeface="League Spartan" panose="00000800000000000000" pitchFamily="50" charset="0"/>
              </a:rPr>
              <a:t>etting</a:t>
            </a:r>
            <a:r>
              <a:rPr kumimoji="0" lang="en-GB" sz="4800" b="1" i="0" u="none" strike="noStrike" kern="1200" cap="none" spc="0" normalizeH="0" baseline="0" noProof="0" dirty="0">
                <a:ln>
                  <a:noFill/>
                </a:ln>
                <a:effectLst/>
                <a:uLnTx/>
                <a:uFillTx/>
                <a:latin typeface="League Spartan" panose="00000800000000000000" pitchFamily="50" charset="0"/>
              </a:rPr>
              <a:t> a good </a:t>
            </a:r>
            <a:r>
              <a:rPr lang="en-GB" sz="4800" b="1" dirty="0">
                <a:latin typeface="League Spartan" panose="00000800000000000000" pitchFamily="50" charset="0"/>
              </a:rPr>
              <a:t>n</a:t>
            </a:r>
            <a:r>
              <a:rPr kumimoji="0" lang="en-GB" sz="4800" b="1" i="0" u="none" strike="noStrike" kern="1200" cap="none" spc="0" normalizeH="0" baseline="0" noProof="0" dirty="0" err="1">
                <a:ln>
                  <a:noFill/>
                </a:ln>
                <a:effectLst/>
                <a:uLnTx/>
                <a:uFillTx/>
                <a:latin typeface="League Spartan" panose="00000800000000000000" pitchFamily="50" charset="0"/>
              </a:rPr>
              <a:t>ight’s</a:t>
            </a:r>
            <a:r>
              <a:rPr kumimoji="0" lang="en-GB" sz="4800" b="1" i="0" u="none" strike="noStrike" kern="1200" cap="none" spc="0" normalizeH="0" baseline="0" noProof="0" dirty="0">
                <a:ln>
                  <a:noFill/>
                </a:ln>
                <a:effectLst/>
                <a:uLnTx/>
                <a:uFillTx/>
                <a:latin typeface="League Spartan" panose="00000800000000000000" pitchFamily="50" charset="0"/>
              </a:rPr>
              <a:t> </a:t>
            </a:r>
            <a:r>
              <a:rPr lang="en-GB" sz="4800" b="1" dirty="0">
                <a:latin typeface="League Spartan" panose="00000800000000000000" pitchFamily="50" charset="0"/>
              </a:rPr>
              <a:t>s</a:t>
            </a:r>
            <a:r>
              <a:rPr kumimoji="0" lang="en-GB" sz="4800" b="1" i="0" u="none" strike="noStrike" kern="1200" cap="none" spc="0" normalizeH="0" baseline="0" noProof="0" dirty="0" err="1">
                <a:ln>
                  <a:noFill/>
                </a:ln>
                <a:effectLst/>
                <a:uLnTx/>
                <a:uFillTx/>
                <a:latin typeface="League Spartan" panose="00000800000000000000" pitchFamily="50" charset="0"/>
              </a:rPr>
              <a:t>leep</a:t>
            </a:r>
            <a:r>
              <a:rPr kumimoji="0" lang="en-GB" sz="4800" b="1" i="0" u="none" strike="noStrike" kern="1200" cap="none" spc="0" normalizeH="0" baseline="0" noProof="0" dirty="0">
                <a:ln>
                  <a:noFill/>
                </a:ln>
                <a:effectLst/>
                <a:uLnTx/>
                <a:uFillTx/>
                <a:latin typeface="League Spartan" panose="00000800000000000000" pitchFamily="50"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a:t>
            </a:fld>
            <a:endParaRPr lang="en-GB"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2863" y="879883"/>
            <a:ext cx="2457450" cy="2457450"/>
          </a:xfrm>
          <a:prstGeom prst="rect">
            <a:avLst/>
          </a:prstGeom>
        </p:spPr>
      </p:pic>
      <p:sp>
        <p:nvSpPr>
          <p:cNvPr id="21" name="TextBox 20"/>
          <p:cNvSpPr txBox="1"/>
          <p:nvPr/>
        </p:nvSpPr>
        <p:spPr>
          <a:xfrm rot="20567810">
            <a:off x="3818708" y="241951"/>
            <a:ext cx="734261" cy="584775"/>
          </a:xfrm>
          <a:prstGeom prst="rect">
            <a:avLst/>
          </a:prstGeom>
          <a:noFill/>
        </p:spPr>
        <p:txBody>
          <a:bodyPr wrap="square" rtlCol="0">
            <a:spAutoFit/>
          </a:bodyPr>
          <a:lstStyle/>
          <a:p>
            <a:r>
              <a:rPr lang="en-GB" sz="3200" dirty="0">
                <a:solidFill>
                  <a:srgbClr val="95519E"/>
                </a:solidFill>
                <a:latin typeface="League Spartan" panose="00000800000000000000" pitchFamily="50" charset="0"/>
              </a:rPr>
              <a:t>Z</a:t>
            </a:r>
          </a:p>
        </p:txBody>
      </p:sp>
      <p:sp>
        <p:nvSpPr>
          <p:cNvPr id="22" name="TextBox 21"/>
          <p:cNvSpPr txBox="1"/>
          <p:nvPr/>
        </p:nvSpPr>
        <p:spPr>
          <a:xfrm rot="19861463">
            <a:off x="4372265" y="605310"/>
            <a:ext cx="440112" cy="523220"/>
          </a:xfrm>
          <a:prstGeom prst="rect">
            <a:avLst/>
          </a:prstGeom>
          <a:noFill/>
        </p:spPr>
        <p:txBody>
          <a:bodyPr wrap="square" rtlCol="0">
            <a:spAutoFit/>
          </a:bodyPr>
          <a:lstStyle/>
          <a:p>
            <a:r>
              <a:rPr lang="en-GB" sz="2800" dirty="0">
                <a:latin typeface="League Spartan" panose="00000800000000000000" pitchFamily="50" charset="0"/>
              </a:rPr>
              <a:t>Z</a:t>
            </a:r>
          </a:p>
        </p:txBody>
      </p:sp>
      <p:sp>
        <p:nvSpPr>
          <p:cNvPr id="23" name="TextBox 22"/>
          <p:cNvSpPr txBox="1"/>
          <p:nvPr/>
        </p:nvSpPr>
        <p:spPr>
          <a:xfrm rot="20260471">
            <a:off x="4819583" y="742741"/>
            <a:ext cx="734261" cy="461665"/>
          </a:xfrm>
          <a:prstGeom prst="rect">
            <a:avLst/>
          </a:prstGeom>
          <a:noFill/>
        </p:spPr>
        <p:txBody>
          <a:bodyPr wrap="square" rtlCol="0">
            <a:spAutoFit/>
          </a:bodyPr>
          <a:lstStyle/>
          <a:p>
            <a:r>
              <a:rPr lang="en-GB" sz="2400" dirty="0">
                <a:solidFill>
                  <a:srgbClr val="95519E"/>
                </a:solidFill>
                <a:latin typeface="League Spartan" panose="00000800000000000000" pitchFamily="50" charset="0"/>
              </a:rPr>
              <a:t>Z</a:t>
            </a:r>
          </a:p>
        </p:txBody>
      </p:sp>
      <p:sp>
        <p:nvSpPr>
          <p:cNvPr id="24" name="TextBox 23"/>
          <p:cNvSpPr txBox="1"/>
          <p:nvPr/>
        </p:nvSpPr>
        <p:spPr>
          <a:xfrm rot="20260471">
            <a:off x="5075180" y="1113264"/>
            <a:ext cx="734261" cy="400110"/>
          </a:xfrm>
          <a:prstGeom prst="rect">
            <a:avLst/>
          </a:prstGeom>
          <a:noFill/>
        </p:spPr>
        <p:txBody>
          <a:bodyPr wrap="square" rtlCol="0">
            <a:spAutoFit/>
          </a:bodyPr>
          <a:lstStyle/>
          <a:p>
            <a:r>
              <a:rPr lang="en-GB" sz="2000" dirty="0">
                <a:latin typeface="League Spartan" panose="00000800000000000000" pitchFamily="50" charset="0"/>
              </a:rPr>
              <a:t>Z</a:t>
            </a:r>
          </a:p>
        </p:txBody>
      </p:sp>
      <p:sp>
        <p:nvSpPr>
          <p:cNvPr id="10" name="Footer Placeholder 3"/>
          <p:cNvSpPr>
            <a:spLocks noGrp="1"/>
          </p:cNvSpPr>
          <p:nvPr>
            <p:ph type="ftr" sz="quarter" idx="11"/>
          </p:nvPr>
        </p:nvSpPr>
        <p:spPr>
          <a:xfrm>
            <a:off x="-4412" y="6391510"/>
            <a:ext cx="12192000" cy="365125"/>
          </a:xfrm>
        </p:spPr>
        <p:txBody>
          <a:bodyPr/>
          <a:lstStyle/>
          <a:p>
            <a:r>
              <a:rPr lang="en-GB" sz="1050" dirty="0"/>
              <a:t>© PSHE Association 2020</a:t>
            </a:r>
            <a:r>
              <a:rPr lang="en-GB" dirty="0"/>
              <a:t>	 </a:t>
            </a:r>
          </a:p>
        </p:txBody>
      </p:sp>
      <p:sp>
        <p:nvSpPr>
          <p:cNvPr id="11" name="TextBox 10">
            <a:extLst>
              <a:ext uri="{FF2B5EF4-FFF2-40B4-BE49-F238E27FC236}">
                <a16:creationId xmlns:a16="http://schemas.microsoft.com/office/drawing/2014/main" xmlns="" id="{E51AA5D2-90B3-4FB6-9B06-3736643475E9}"/>
              </a:ext>
            </a:extLst>
          </p:cNvPr>
          <p:cNvSpPr txBox="1"/>
          <p:nvPr/>
        </p:nvSpPr>
        <p:spPr>
          <a:xfrm>
            <a:off x="1" y="5954722"/>
            <a:ext cx="3391786" cy="769441"/>
          </a:xfrm>
          <a:prstGeom prst="rect">
            <a:avLst/>
          </a:prstGeom>
          <a:noFill/>
        </p:spPr>
        <p:txBody>
          <a:bodyPr wrap="square" rtlCol="0">
            <a:spAutoFit/>
          </a:bodyPr>
          <a:lstStyle/>
          <a:p>
            <a:pPr algn="ctr"/>
            <a:r>
              <a:rPr lang="pt-BR" sz="2200" dirty="0">
                <a:latin typeface="Lato" panose="020B0604020202020204" charset="0"/>
                <a:ea typeface="Lato" panose="020B0604020202020204" charset="0"/>
                <a:cs typeface="Lato" panose="020B0604020202020204" charset="0"/>
              </a:rPr>
              <a:t>Play this slideshow from beginning</a:t>
            </a:r>
            <a:endParaRPr lang="en-GB" sz="2200" dirty="0">
              <a:latin typeface="Lato" panose="020B0604020202020204" charset="0"/>
              <a:ea typeface="Lato" panose="020B0604020202020204" charset="0"/>
              <a:cs typeface="Lato" panose="020B0604020202020204" charset="0"/>
            </a:endParaRPr>
          </a:p>
        </p:txBody>
      </p:sp>
      <p:pic>
        <p:nvPicPr>
          <p:cNvPr id="12" name="Picture 11">
            <a:extLst>
              <a:ext uri="{FF2B5EF4-FFF2-40B4-BE49-F238E27FC236}">
                <a16:creationId xmlns:a16="http://schemas.microsoft.com/office/drawing/2014/main" xmlns="" id="{DF6FF5BF-3A3A-43A3-8B55-C46931441C46}"/>
              </a:ext>
            </a:extLst>
          </p:cNvPr>
          <p:cNvPicPr>
            <a:picLocks noChangeAspect="1"/>
          </p:cNvPicPr>
          <p:nvPr/>
        </p:nvPicPr>
        <p:blipFill rotWithShape="1">
          <a:blip r:embed="rId4"/>
          <a:srcRect l="8621" t="-1" r="2490" b="822"/>
          <a:stretch/>
        </p:blipFill>
        <p:spPr>
          <a:xfrm>
            <a:off x="3551801" y="5746745"/>
            <a:ext cx="736600" cy="954107"/>
          </a:xfrm>
          <a:prstGeom prst="rect">
            <a:avLst/>
          </a:prstGeom>
          <a:effectLst>
            <a:outerShdw blurRad="50800" dist="38100" dir="8100000" algn="tr" rotWithShape="0">
              <a:prstClr val="black">
                <a:alpha val="40000"/>
              </a:prstClr>
            </a:outerShdw>
          </a:effectLst>
        </p:spPr>
      </p:pic>
      <p:pic>
        <p:nvPicPr>
          <p:cNvPr id="13" name="Picture 12">
            <a:extLst>
              <a:ext uri="{FF2B5EF4-FFF2-40B4-BE49-F238E27FC236}">
                <a16:creationId xmlns:a16="http://schemas.microsoft.com/office/drawing/2014/main" xmlns="" id="{0E60F094-35B8-4958-A739-252518BFC9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08" t="1312" r="50968" b="-1568"/>
          <a:stretch/>
        </p:blipFill>
        <p:spPr>
          <a:xfrm rot="20700138">
            <a:off x="3914682" y="5940599"/>
            <a:ext cx="796930" cy="828395"/>
          </a:xfrm>
          <a:prstGeom prst="rect">
            <a:avLst/>
          </a:prstGeom>
        </p:spPr>
      </p:pic>
    </p:spTree>
    <p:extLst>
      <p:ext uri="{BB962C8B-B14F-4D97-AF65-F5344CB8AC3E}">
        <p14:creationId xmlns:p14="http://schemas.microsoft.com/office/powerpoint/2010/main" val="24324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047504">
            <a:off x="704660" y="3683631"/>
            <a:ext cx="4810602" cy="2071468"/>
          </a:xfrm>
          <a:prstGeom prst="rect">
            <a:avLst/>
          </a:prstGeom>
        </p:spPr>
      </p:pic>
      <p:sp>
        <p:nvSpPr>
          <p:cNvPr id="3" name="TextBox 2"/>
          <p:cNvSpPr txBox="1"/>
          <p:nvPr/>
        </p:nvSpPr>
        <p:spPr>
          <a:xfrm>
            <a:off x="259801" y="506007"/>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More activities</a:t>
            </a:r>
          </a:p>
        </p:txBody>
      </p:sp>
      <p:sp>
        <p:nvSpPr>
          <p:cNvPr id="8" name="TextBox 7"/>
          <p:cNvSpPr txBox="1"/>
          <p:nvPr/>
        </p:nvSpPr>
        <p:spPr>
          <a:xfrm>
            <a:off x="728812" y="1668497"/>
            <a:ext cx="4967450" cy="2000548"/>
          </a:xfrm>
          <a:prstGeom prst="rect">
            <a:avLst/>
          </a:prstGeom>
          <a:noFill/>
        </p:spPr>
        <p:txBody>
          <a:bodyPr wrap="square" rtlCol="0">
            <a:spAutoFit/>
          </a:bodyPr>
          <a:lstStyle/>
          <a:p>
            <a:r>
              <a:rPr lang="en-US" sz="2800" b="1" dirty="0">
                <a:latin typeface="League Spartan" panose="00000800000000000000" pitchFamily="50" charset="0"/>
              </a:rPr>
              <a:t>Give me 10</a:t>
            </a:r>
          </a:p>
          <a:p>
            <a:r>
              <a:rPr lang="en-US" sz="2400" dirty="0">
                <a:latin typeface="Lato" panose="020B0604020202020204" charset="0"/>
                <a:ea typeface="Lato" panose="020B0604020202020204" charset="0"/>
                <a:cs typeface="Lato" panose="020B0604020202020204" charset="0"/>
              </a:rPr>
              <a:t>Create a poster of 10 top tips for a good night’s sleep that you can share with your family and friends.</a:t>
            </a:r>
          </a:p>
          <a:p>
            <a:endParaRPr lang="en-US" sz="2400" dirty="0">
              <a:latin typeface="Lato" panose="020F0502020204030203" pitchFamily="34" charset="0"/>
              <a:ea typeface="Lato" panose="020F0502020204030203" pitchFamily="34" charset="0"/>
              <a:cs typeface="Lato" panose="020F0502020204030203" pitchFamily="34" charset="0"/>
            </a:endParaRPr>
          </a:p>
        </p:txBody>
      </p:sp>
      <p:sp>
        <p:nvSpPr>
          <p:cNvPr id="10" name="TextBox 9"/>
          <p:cNvSpPr txBox="1"/>
          <p:nvPr/>
        </p:nvSpPr>
        <p:spPr>
          <a:xfrm>
            <a:off x="6770981" y="942194"/>
            <a:ext cx="4980247" cy="4739759"/>
          </a:xfrm>
          <a:prstGeom prst="rect">
            <a:avLst/>
          </a:prstGeom>
          <a:noFill/>
        </p:spPr>
        <p:txBody>
          <a:bodyPr wrap="square" rtlCol="0">
            <a:spAutoFit/>
          </a:bodyPr>
          <a:lstStyle/>
          <a:p>
            <a:r>
              <a:rPr lang="en-US" sz="2800" b="1" dirty="0">
                <a:latin typeface="League Spartan" panose="00000800000000000000" pitchFamily="50" charset="0"/>
              </a:rPr>
              <a:t>Sleep story</a:t>
            </a:r>
          </a:p>
          <a:p>
            <a:endParaRPr lang="en-US" sz="1000" b="1" dirty="0">
              <a:latin typeface="League Spartan" panose="00000800000000000000" pitchFamily="50" charset="0"/>
            </a:endParaRPr>
          </a:p>
          <a:p>
            <a:r>
              <a:rPr lang="en-US" sz="2400" dirty="0">
                <a:latin typeface="Lato" panose="020F0502020204030203" pitchFamily="34" charset="0"/>
                <a:ea typeface="Lato" panose="020F0502020204030203" pitchFamily="34" charset="0"/>
                <a:cs typeface="Lato" panose="020F0502020204030203" pitchFamily="34" charset="0"/>
              </a:rPr>
              <a:t>Write a short story about a character who is struggling to get a good night’s sleep.  Include advice for others about how they solved the problem. </a:t>
            </a:r>
          </a:p>
          <a:p>
            <a:endParaRPr lang="en-US" sz="2400" dirty="0"/>
          </a:p>
          <a:p>
            <a:endParaRPr lang="en-US" sz="2400" dirty="0">
              <a:solidFill>
                <a:schemeClr val="bg1">
                  <a:lumMod val="50000"/>
                </a:schemeClr>
              </a:solidFill>
            </a:endParaRPr>
          </a:p>
          <a:p>
            <a:endParaRPr lang="en-US" sz="2400" dirty="0">
              <a:solidFill>
                <a:schemeClr val="bg1">
                  <a:lumMod val="50000"/>
                </a:schemeClr>
              </a:solidFill>
            </a:endParaRPr>
          </a:p>
          <a:p>
            <a:endParaRPr lang="en-US" sz="2400" dirty="0">
              <a:solidFill>
                <a:schemeClr val="bg1">
                  <a:lumMod val="50000"/>
                </a:schemeClr>
              </a:solidFill>
            </a:endParaRPr>
          </a:p>
          <a:p>
            <a:endParaRPr lang="en-US" sz="2400" dirty="0">
              <a:solidFill>
                <a:schemeClr val="bg1">
                  <a:lumMod val="50000"/>
                </a:schemeClr>
              </a:solidFill>
            </a:endParaRPr>
          </a:p>
          <a:p>
            <a:endParaRPr lang="en-US" sz="2400" dirty="0">
              <a:solidFill>
                <a:schemeClr val="bg1">
                  <a:lumMod val="50000"/>
                </a:schemeClr>
              </a:solidFill>
            </a:endParaRPr>
          </a:p>
        </p:txBody>
      </p:sp>
      <p:sp>
        <p:nvSpPr>
          <p:cNvPr id="12" name="TextBox 11"/>
          <p:cNvSpPr txBox="1"/>
          <p:nvPr/>
        </p:nvSpPr>
        <p:spPr>
          <a:xfrm rot="20777979">
            <a:off x="1296577" y="4166026"/>
            <a:ext cx="4289680" cy="774010"/>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10 TOP TIPS</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10</a:t>
            </a:fld>
            <a:endParaRPr lang="en-GB" dirty="0"/>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70981" y="3776767"/>
            <a:ext cx="3845559" cy="2563453"/>
          </a:xfrm>
          <a:prstGeom prst="rect">
            <a:avLst/>
          </a:prstGeom>
        </p:spPr>
      </p:pic>
      <p:sp>
        <p:nvSpPr>
          <p:cNvPr id="13" name="Footer Placeholder 3">
            <a:extLst>
              <a:ext uri="{FF2B5EF4-FFF2-40B4-BE49-F238E27FC236}">
                <a16:creationId xmlns:a16="http://schemas.microsoft.com/office/drawing/2014/main" xmlns="" id="{D2C1E2AB-1608-4DF4-8830-CC6C28CDD859}"/>
              </a:ext>
            </a:extLst>
          </p:cNvPr>
          <p:cNvSpPr>
            <a:spLocks noGrp="1"/>
          </p:cNvSpPr>
          <p:nvPr>
            <p:ph type="ftr" sz="quarter" idx="11"/>
          </p:nvPr>
        </p:nvSpPr>
        <p:spPr>
          <a:xfrm>
            <a:off x="-4412" y="6391510"/>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113063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13049" y="3344439"/>
            <a:ext cx="10965901" cy="2816156"/>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will be able to: </a:t>
            </a:r>
          </a:p>
          <a:p>
            <a:pPr lvl="3"/>
            <a:endParaRPr lang="en-GB" sz="100" b="1" dirty="0">
              <a:latin typeface="Gill Sans MT" panose="020B0502020104020203" pitchFamily="34" charset="0"/>
            </a:endParaRPr>
          </a:p>
          <a:p>
            <a:pPr marL="914400" lvl="1" indent="-457200">
              <a:lnSpc>
                <a:spcPct val="200000"/>
              </a:lnSpc>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  explain why sleep is important for a healthy lifestyle</a:t>
            </a:r>
          </a:p>
          <a:p>
            <a:pPr marL="914400" lvl="1" indent="-457200">
              <a:lnSpc>
                <a:spcPct val="200000"/>
              </a:lnSpc>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  describe bedtime routines that help improve sleep</a:t>
            </a:r>
          </a:p>
          <a:p>
            <a:pPr marL="914400" lvl="1" indent="-457200">
              <a:lnSpc>
                <a:spcPct val="200000"/>
              </a:lnSpc>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  identify how our sleep patterns and needs might change as we grow up </a:t>
            </a:r>
          </a:p>
        </p:txBody>
      </p:sp>
      <p:sp>
        <p:nvSpPr>
          <p:cNvPr id="3" name="Footer Placeholder 2"/>
          <p:cNvSpPr>
            <a:spLocks noGrp="1"/>
          </p:cNvSpPr>
          <p:nvPr>
            <p:ph type="ftr" sz="quarter" idx="11"/>
          </p:nvPr>
        </p:nvSpPr>
        <p:spPr>
          <a:xfrm>
            <a:off x="0" y="6320257"/>
            <a:ext cx="12192000" cy="365125"/>
          </a:xfrm>
        </p:spPr>
        <p:txBody>
          <a:bodyPr/>
          <a:lstStyle/>
          <a:p>
            <a:r>
              <a:rPr lang="en-GB" sz="1050" dirty="0"/>
              <a:t>© PSHE Association 2020 </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2</a:t>
            </a:fld>
            <a:endParaRPr lang="en-GB" dirty="0"/>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7194" y="983364"/>
            <a:ext cx="968621" cy="1076313"/>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10502" r="10174"/>
          <a:stretch/>
        </p:blipFill>
        <p:spPr>
          <a:xfrm>
            <a:off x="1057194" y="2843587"/>
            <a:ext cx="877333" cy="1001704"/>
          </a:xfrm>
          <a:prstGeom prst="rect">
            <a:avLst/>
          </a:prstGeom>
        </p:spPr>
      </p:pic>
      <p:sp>
        <p:nvSpPr>
          <p:cNvPr id="8" name="TextBox 7"/>
          <p:cNvSpPr txBox="1"/>
          <p:nvPr/>
        </p:nvSpPr>
        <p:spPr>
          <a:xfrm>
            <a:off x="781788" y="1236367"/>
            <a:ext cx="9585369" cy="1354217"/>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are learning </a:t>
            </a:r>
            <a:r>
              <a:rPr lang="en-GB" sz="3200" b="1" dirty="0">
                <a:latin typeface="League Spartan" panose="020B0604020202020204" charset="0"/>
                <a:ea typeface="Lato" panose="020F0502020204030203" pitchFamily="34" charset="0"/>
                <a:cs typeface="Lato" panose="020F0502020204030203" pitchFamily="34" charset="0"/>
              </a:rPr>
              <a:t>about the importance of good sleep</a:t>
            </a:r>
          </a:p>
          <a:p>
            <a:pPr lvl="1">
              <a:lnSpc>
                <a:spcPct val="200000"/>
              </a:lnSpc>
              <a:buSzPct val="202000"/>
            </a:pPr>
            <a:endParaRPr lang="en-GB" sz="900" b="1" dirty="0">
              <a:latin typeface="Lato" panose="020F0502020204030203" pitchFamily="34" charset="0"/>
              <a:ea typeface="Lato" panose="020F0502020204030203" pitchFamily="34" charset="0"/>
              <a:cs typeface="Lato" panose="020F0502020204030203" pitchFamily="34" charset="0"/>
            </a:endParaRPr>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7194" y="1126153"/>
            <a:ext cx="968621" cy="1076313"/>
          </a:xfrm>
          <a:prstGeom prst="rect">
            <a:avLst/>
          </a:prstGeom>
        </p:spPr>
      </p:pic>
    </p:spTree>
    <p:extLst>
      <p:ext uri="{BB962C8B-B14F-4D97-AF65-F5344CB8AC3E}">
        <p14:creationId xmlns:p14="http://schemas.microsoft.com/office/powerpoint/2010/main" val="3239146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937" y="281473"/>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Sleep: What’s our starting point?</a:t>
            </a:r>
          </a:p>
        </p:txBody>
      </p:sp>
      <p:sp>
        <p:nvSpPr>
          <p:cNvPr id="8" name="TextBox 7"/>
          <p:cNvSpPr txBox="1"/>
          <p:nvPr/>
        </p:nvSpPr>
        <p:spPr>
          <a:xfrm>
            <a:off x="223275" y="1084444"/>
            <a:ext cx="6526441" cy="5062924"/>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Draw a person getting ready for a good night’s sleep — what might they be doing, thinking, feeling? </a:t>
            </a:r>
          </a:p>
          <a:p>
            <a:endParaRPr lang="en-US" sz="2400" b="1" dirty="0"/>
          </a:p>
          <a:p>
            <a:r>
              <a:rPr lang="en-US" sz="2400" b="1" dirty="0">
                <a:latin typeface="League Spartan" panose="00000800000000000000" pitchFamily="50" charset="0"/>
              </a:rPr>
              <a:t>Can you draw and write about:</a:t>
            </a:r>
          </a:p>
          <a:p>
            <a:endParaRPr lang="en-US" sz="1100" b="1" dirty="0">
              <a:latin typeface="League Spartan" panose="00000800000000000000" pitchFamily="50" charset="0"/>
            </a:endParaRPr>
          </a:p>
          <a:p>
            <a:pPr marL="342900" indent="-34290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How this person will feel when they wake up?</a:t>
            </a:r>
          </a:p>
          <a:p>
            <a:pPr marL="342900" indent="-34290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Anything that is helping them to sleep well? </a:t>
            </a:r>
          </a:p>
          <a:p>
            <a:pPr marL="342900" indent="-34290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Anything that might make it hard for them to sleep well?</a:t>
            </a:r>
          </a:p>
          <a:p>
            <a:pPr marL="342900" indent="-342900">
              <a:buFont typeface="Arial" panose="020B0604020202020204" pitchFamily="34" charset="0"/>
              <a:buChar char="•"/>
            </a:pPr>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Once you’ve finished your picture, put it to one side —</a:t>
            </a:r>
            <a:r>
              <a:rPr lang="en-US" sz="2400" dirty="0" smtClean="0">
                <a:latin typeface="Lato" panose="020F0502020204030203" pitchFamily="34" charset="0"/>
                <a:ea typeface="Lato" panose="020F0502020204030203" pitchFamily="34" charset="0"/>
                <a:cs typeface="Lato" panose="020F0502020204030203" pitchFamily="34" charset="0"/>
              </a:rPr>
              <a:t> </a:t>
            </a:r>
            <a:r>
              <a:rPr lang="en-US" sz="2400" dirty="0">
                <a:latin typeface="Lato" panose="020F0502020204030203" pitchFamily="34" charset="0"/>
                <a:ea typeface="Lato" panose="020F0502020204030203" pitchFamily="34" charset="0"/>
                <a:cs typeface="Lato" panose="020F0502020204030203" pitchFamily="34" charset="0"/>
              </a:rPr>
              <a:t>you will come back to this later!</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3</a:t>
            </a:fld>
            <a:endParaRPr lang="en-GB"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84405" y="2069430"/>
            <a:ext cx="5084320" cy="3462285"/>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51231" y="149050"/>
            <a:ext cx="1259084" cy="1117437"/>
          </a:xfrm>
          <a:prstGeom prst="rect">
            <a:avLst/>
          </a:prstGeom>
        </p:spPr>
      </p:pic>
      <p:sp>
        <p:nvSpPr>
          <p:cNvPr id="11" name="Footer Placeholder 3">
            <a:extLst>
              <a:ext uri="{FF2B5EF4-FFF2-40B4-BE49-F238E27FC236}">
                <a16:creationId xmlns:a16="http://schemas.microsoft.com/office/drawing/2014/main" xmlns="" id="{04827DA0-CAD2-4A3F-8269-46C418EA3165}"/>
              </a:ext>
            </a:extLst>
          </p:cNvPr>
          <p:cNvSpPr>
            <a:spLocks noGrp="1"/>
          </p:cNvSpPr>
          <p:nvPr>
            <p:ph type="ftr" sz="quarter" idx="11"/>
          </p:nvPr>
        </p:nvSpPr>
        <p:spPr>
          <a:xfrm>
            <a:off x="-4412" y="6391510"/>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57663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 calcmode="lin" valueType="num">
                                      <p:cBhvr additive="base">
                                        <p:cTn id="1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 calcmode="lin" valueType="num">
                                      <p:cBhvr additive="base">
                                        <p:cTn id="1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 calcmode="lin" valueType="num">
                                      <p:cBhvr additive="base">
                                        <p:cTn id="31"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497323">
            <a:off x="9161595" y="1715172"/>
            <a:ext cx="1813592" cy="2539029"/>
          </a:xfrm>
          <a:prstGeom prst="rect">
            <a:avLst/>
          </a:prstGeom>
        </p:spPr>
      </p:pic>
      <p:sp>
        <p:nvSpPr>
          <p:cNvPr id="3" name="TextBox 2"/>
          <p:cNvSpPr txBox="1"/>
          <p:nvPr/>
        </p:nvSpPr>
        <p:spPr>
          <a:xfrm>
            <a:off x="76916" y="239161"/>
            <a:ext cx="10714182" cy="769441"/>
          </a:xfrm>
          <a:prstGeom prst="rect">
            <a:avLst/>
          </a:prstGeom>
          <a:noFill/>
        </p:spPr>
        <p:txBody>
          <a:bodyPr wrap="square" rtlCol="0">
            <a:spAutoFit/>
          </a:bodyPr>
          <a:lstStyle/>
          <a:p>
            <a:r>
              <a:rPr lang="en-GB" sz="4400" b="1" dirty="0">
                <a:solidFill>
                  <a:schemeClr val="bg1">
                    <a:lumMod val="50000"/>
                  </a:schemeClr>
                </a:solidFill>
              </a:rPr>
              <a:t>  </a:t>
            </a:r>
            <a:r>
              <a:rPr lang="en-GB" sz="4400" b="1" dirty="0">
                <a:solidFill>
                  <a:srgbClr val="95519E"/>
                </a:solidFill>
                <a:latin typeface="League Spartan" panose="00000800000000000000" pitchFamily="50" charset="0"/>
              </a:rPr>
              <a:t>Activity 1: Why is sleep important?</a:t>
            </a:r>
          </a:p>
        </p:txBody>
      </p:sp>
      <p:sp>
        <p:nvSpPr>
          <p:cNvPr id="8" name="TextBox 7"/>
          <p:cNvSpPr txBox="1"/>
          <p:nvPr/>
        </p:nvSpPr>
        <p:spPr>
          <a:xfrm>
            <a:off x="272224" y="1174326"/>
            <a:ext cx="5683187" cy="3847207"/>
          </a:xfrm>
          <a:prstGeom prst="rect">
            <a:avLst/>
          </a:prstGeom>
          <a:noFill/>
        </p:spPr>
        <p:txBody>
          <a:bodyPr wrap="square" rtlCol="0">
            <a:spAutoFit/>
          </a:bodyPr>
          <a:lstStyle/>
          <a:p>
            <a:r>
              <a:rPr lang="en-US" sz="2800" b="1" dirty="0">
                <a:latin typeface="League Spartan" panose="00000800000000000000" pitchFamily="50" charset="0"/>
              </a:rPr>
              <a:t>Go on a fact hunt…</a:t>
            </a:r>
          </a:p>
          <a:p>
            <a:endParaRPr lang="en-US" sz="2400" dirty="0">
              <a:solidFill>
                <a:schemeClr val="bg1">
                  <a:lumMod val="50000"/>
                </a:schemeClr>
              </a:solidFill>
            </a:endParaRPr>
          </a:p>
          <a:p>
            <a:r>
              <a:rPr lang="en-US" sz="2400" dirty="0">
                <a:latin typeface="Lato" panose="020F0502020204030203" pitchFamily="34" charset="0"/>
                <a:ea typeface="Lato" panose="020F0502020204030203" pitchFamily="34" charset="0"/>
                <a:cs typeface="Lato" panose="020F0502020204030203" pitchFamily="34" charset="0"/>
              </a:rPr>
              <a:t>Look at the information on the posters in your worksheet pack (pages 1-4). </a:t>
            </a:r>
          </a:p>
          <a:p>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Use these posters to help you to answer the questions on the worksheet (My Sleep </a:t>
            </a:r>
            <a:r>
              <a:rPr lang="en-US" sz="2400" dirty="0" err="1">
                <a:latin typeface="Lato" panose="020F0502020204030203" pitchFamily="34" charset="0"/>
                <a:ea typeface="Lato" panose="020F0502020204030203" pitchFamily="34" charset="0"/>
                <a:cs typeface="Lato" panose="020F0502020204030203" pitchFamily="34" charset="0"/>
              </a:rPr>
              <a:t>Factfile</a:t>
            </a:r>
            <a:r>
              <a:rPr lang="en-US" sz="2400" dirty="0">
                <a:latin typeface="Lato" panose="020F0502020204030203" pitchFamily="34" charset="0"/>
                <a:ea typeface="Lato" panose="020F0502020204030203" pitchFamily="34" charset="0"/>
                <a:cs typeface="Lato" panose="020F0502020204030203" pitchFamily="34" charset="0"/>
              </a:rPr>
              <a:t> – page 5)</a:t>
            </a:r>
          </a:p>
          <a:p>
            <a:r>
              <a:rPr lang="en-US" sz="2400" dirty="0">
                <a:latin typeface="Lato" panose="020F0502020204030203" pitchFamily="34" charset="0"/>
                <a:ea typeface="Lato" panose="020F0502020204030203" pitchFamily="34" charset="0"/>
                <a:cs typeface="Lato" panose="020F0502020204030203" pitchFamily="34" charset="0"/>
              </a:rPr>
              <a:t> </a:t>
            </a:r>
          </a:p>
          <a:p>
            <a:endParaRPr lang="en-US" sz="2400" dirty="0">
              <a:latin typeface="Lato" panose="020F0502020204030203" pitchFamily="34" charset="0"/>
              <a:ea typeface="Lato" panose="020F0502020204030203" pitchFamily="34" charset="0"/>
              <a:cs typeface="Lato" panose="020F0502020204030203" pitchFamily="34" charset="0"/>
            </a:endParaRPr>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270476">
            <a:off x="6403138" y="1868640"/>
            <a:ext cx="1751224" cy="2458581"/>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836602">
            <a:off x="7607255" y="3267561"/>
            <a:ext cx="1628664" cy="2222541"/>
          </a:xfrm>
          <a:prstGeom prst="rect">
            <a:avLst/>
          </a:prstGeom>
        </p:spPr>
      </p:pic>
      <p:pic>
        <p:nvPicPr>
          <p:cNvPr id="10" name="Picture 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1323981">
            <a:off x="9423612" y="4145920"/>
            <a:ext cx="1766363" cy="2434241"/>
          </a:xfrm>
          <a:prstGeom prst="rect">
            <a:avLst/>
          </a:prstGeom>
        </p:spPr>
      </p:pic>
      <p:sp>
        <p:nvSpPr>
          <p:cNvPr id="12" name="TextBox 11"/>
          <p:cNvSpPr txBox="1"/>
          <p:nvPr/>
        </p:nvSpPr>
        <p:spPr>
          <a:xfrm rot="1152605">
            <a:off x="10483539" y="985335"/>
            <a:ext cx="615118" cy="826855"/>
          </a:xfrm>
          <a:prstGeom prst="rect">
            <a:avLst/>
          </a:prstGeom>
          <a:noFill/>
        </p:spPr>
        <p:txBody>
          <a:bodyPr wrap="square" rtlCol="0">
            <a:spAutoFit/>
          </a:bodyPr>
          <a:lstStyle/>
          <a:p>
            <a:r>
              <a:rPr lang="en-GB" sz="4800" b="1" dirty="0">
                <a:solidFill>
                  <a:srgbClr val="95519E"/>
                </a:solidFill>
              </a:rPr>
              <a:t>?</a:t>
            </a:r>
          </a:p>
        </p:txBody>
      </p:sp>
      <p:sp>
        <p:nvSpPr>
          <p:cNvPr id="14" name="TextBox 13"/>
          <p:cNvSpPr txBox="1"/>
          <p:nvPr/>
        </p:nvSpPr>
        <p:spPr>
          <a:xfrm rot="19974868">
            <a:off x="6719733" y="4433417"/>
            <a:ext cx="655468" cy="830997"/>
          </a:xfrm>
          <a:prstGeom prst="rect">
            <a:avLst/>
          </a:prstGeom>
          <a:noFill/>
        </p:spPr>
        <p:txBody>
          <a:bodyPr wrap="square" rtlCol="0">
            <a:spAutoFit/>
          </a:bodyPr>
          <a:lstStyle/>
          <a:p>
            <a:r>
              <a:rPr lang="en-GB" sz="4800" b="1" dirty="0">
                <a:solidFill>
                  <a:srgbClr val="95519E"/>
                </a:solidFill>
              </a:rPr>
              <a:t>?</a:t>
            </a:r>
          </a:p>
        </p:txBody>
      </p:sp>
      <p:sp>
        <p:nvSpPr>
          <p:cNvPr id="15" name="TextBox 14"/>
          <p:cNvSpPr txBox="1"/>
          <p:nvPr/>
        </p:nvSpPr>
        <p:spPr>
          <a:xfrm>
            <a:off x="8451071" y="1779428"/>
            <a:ext cx="696719" cy="830997"/>
          </a:xfrm>
          <a:prstGeom prst="rect">
            <a:avLst/>
          </a:prstGeom>
          <a:noFill/>
        </p:spPr>
        <p:txBody>
          <a:bodyPr wrap="square" rtlCol="0">
            <a:spAutoFit/>
          </a:bodyPr>
          <a:lstStyle/>
          <a:p>
            <a:r>
              <a:rPr lang="en-GB" sz="4800" b="1" dirty="0">
                <a:solidFill>
                  <a:srgbClr val="95519E"/>
                </a:solidFill>
              </a:rPr>
              <a:t>?</a:t>
            </a:r>
          </a:p>
        </p:txBody>
      </p:sp>
      <p:sp>
        <p:nvSpPr>
          <p:cNvPr id="16" name="TextBox 15"/>
          <p:cNvSpPr txBox="1"/>
          <p:nvPr/>
        </p:nvSpPr>
        <p:spPr>
          <a:xfrm rot="1545823">
            <a:off x="11131596" y="3208759"/>
            <a:ext cx="792480" cy="830997"/>
          </a:xfrm>
          <a:prstGeom prst="rect">
            <a:avLst/>
          </a:prstGeom>
          <a:noFill/>
        </p:spPr>
        <p:txBody>
          <a:bodyPr wrap="square" rtlCol="0">
            <a:spAutoFit/>
          </a:bodyPr>
          <a:lstStyle/>
          <a:p>
            <a:r>
              <a:rPr lang="en-GB" sz="4800" b="1" dirty="0">
                <a:solidFill>
                  <a:srgbClr val="95519E"/>
                </a:solidFill>
              </a:rPr>
              <a:t>?</a:t>
            </a:r>
          </a:p>
        </p:txBody>
      </p:sp>
      <p:sp>
        <p:nvSpPr>
          <p:cNvPr id="17" name="TextBox 16"/>
          <p:cNvSpPr txBox="1"/>
          <p:nvPr/>
        </p:nvSpPr>
        <p:spPr>
          <a:xfrm rot="19465133">
            <a:off x="6716280" y="1090048"/>
            <a:ext cx="615118" cy="826855"/>
          </a:xfrm>
          <a:prstGeom prst="rect">
            <a:avLst/>
          </a:prstGeom>
          <a:noFill/>
        </p:spPr>
        <p:txBody>
          <a:bodyPr wrap="square" rtlCol="0">
            <a:spAutoFit/>
          </a:bodyPr>
          <a:lstStyle/>
          <a:p>
            <a:r>
              <a:rPr lang="en-GB" sz="4800" b="1" dirty="0">
                <a:solidFill>
                  <a:srgbClr val="95519E"/>
                </a:solidFill>
              </a:rPr>
              <a:t>?</a:t>
            </a:r>
          </a:p>
        </p:txBody>
      </p:sp>
      <p:sp>
        <p:nvSpPr>
          <p:cNvPr id="18" name="TextBox 17"/>
          <p:cNvSpPr txBox="1"/>
          <p:nvPr/>
        </p:nvSpPr>
        <p:spPr>
          <a:xfrm rot="1965352">
            <a:off x="11210507" y="4527151"/>
            <a:ext cx="792480" cy="830997"/>
          </a:xfrm>
          <a:prstGeom prst="rect">
            <a:avLst/>
          </a:prstGeom>
          <a:noFill/>
        </p:spPr>
        <p:txBody>
          <a:bodyPr wrap="square" rtlCol="0">
            <a:spAutoFit/>
          </a:bodyPr>
          <a:lstStyle/>
          <a:p>
            <a:r>
              <a:rPr lang="en-GB" sz="4800" b="1" dirty="0">
                <a:solidFill>
                  <a:srgbClr val="95519E"/>
                </a:solidFill>
              </a:rPr>
              <a:t>?</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4</a:t>
            </a:fld>
            <a:endParaRPr lang="en-GB" dirty="0"/>
          </a:p>
        </p:txBody>
      </p:sp>
      <p:sp>
        <p:nvSpPr>
          <p:cNvPr id="20" name="Footer Placeholder 3">
            <a:extLst>
              <a:ext uri="{FF2B5EF4-FFF2-40B4-BE49-F238E27FC236}">
                <a16:creationId xmlns:a16="http://schemas.microsoft.com/office/drawing/2014/main" xmlns="" id="{F7461BAB-C5A5-493D-B1E4-929FA0F4A824}"/>
              </a:ext>
            </a:extLst>
          </p:cNvPr>
          <p:cNvSpPr>
            <a:spLocks noGrp="1"/>
          </p:cNvSpPr>
          <p:nvPr>
            <p:ph type="ftr" sz="quarter" idx="11"/>
          </p:nvPr>
        </p:nvSpPr>
        <p:spPr>
          <a:xfrm>
            <a:off x="-4412" y="6391510"/>
            <a:ext cx="12192000" cy="365125"/>
          </a:xfrm>
        </p:spPr>
        <p:txBody>
          <a:bodyPr/>
          <a:lstStyle/>
          <a:p>
            <a:r>
              <a:rPr lang="en-GB" sz="1050" dirty="0"/>
              <a:t>© PSHE Association 2020</a:t>
            </a:r>
            <a:r>
              <a:rPr lang="en-GB" dirty="0"/>
              <a:t>	 </a:t>
            </a:r>
          </a:p>
        </p:txBody>
      </p:sp>
      <p:sp>
        <p:nvSpPr>
          <p:cNvPr id="2" name="Thought Bubble: Cloud 1">
            <a:extLst>
              <a:ext uri="{FF2B5EF4-FFF2-40B4-BE49-F238E27FC236}">
                <a16:creationId xmlns:a16="http://schemas.microsoft.com/office/drawing/2014/main" xmlns="" id="{8BE445D1-E293-4494-A2E1-1E8C0F2734B7}"/>
              </a:ext>
            </a:extLst>
          </p:cNvPr>
          <p:cNvSpPr/>
          <p:nvPr/>
        </p:nvSpPr>
        <p:spPr>
          <a:xfrm>
            <a:off x="428725" y="4559154"/>
            <a:ext cx="5662863" cy="2014918"/>
          </a:xfrm>
          <a:prstGeom prst="cloudCallout">
            <a:avLst>
              <a:gd name="adj1" fmla="val -53765"/>
              <a:gd name="adj2" fmla="val 54726"/>
            </a:avLst>
          </a:prstGeom>
          <a:solidFill>
            <a:srgbClr val="95519E"/>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ato" panose="020F0502020204030203" pitchFamily="34" charset="0"/>
                <a:ea typeface="Lato" panose="020F0502020204030203" pitchFamily="34" charset="0"/>
                <a:cs typeface="Lato" panose="020F0502020204030203" pitchFamily="34" charset="0"/>
              </a:rPr>
              <a:t>Could you now tell someone at home the 3 facts you think are most important?</a:t>
            </a:r>
          </a:p>
        </p:txBody>
      </p:sp>
    </p:spTree>
    <p:extLst>
      <p:ext uri="{BB962C8B-B14F-4D97-AF65-F5344CB8AC3E}">
        <p14:creationId xmlns:p14="http://schemas.microsoft.com/office/powerpoint/2010/main" val="247353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p:bldP spid="15" grpId="0"/>
      <p:bldP spid="16" grpId="0"/>
      <p:bldP spid="17" grpId="0"/>
      <p:bldP spid="18"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2B9BF365-41A6-4CD5-86F5-FCC01EE8D50A}"/>
              </a:ext>
            </a:extLst>
          </p:cNvPr>
          <p:cNvSpPr>
            <a:spLocks noGrp="1"/>
          </p:cNvSpPr>
          <p:nvPr>
            <p:ph type="ftr" sz="quarter" idx="11"/>
          </p:nvPr>
        </p:nvSpPr>
        <p:spPr/>
        <p:txBody>
          <a:bodyPr/>
          <a:lstStyle/>
          <a:p>
            <a:r>
              <a:rPr lang="en-GB" dirty="0"/>
              <a:t>© PSHE Association 2020   </a:t>
            </a:r>
          </a:p>
        </p:txBody>
      </p:sp>
      <p:sp>
        <p:nvSpPr>
          <p:cNvPr id="3" name="Slide Number Placeholder 2">
            <a:extLst>
              <a:ext uri="{FF2B5EF4-FFF2-40B4-BE49-F238E27FC236}">
                <a16:creationId xmlns:a16="http://schemas.microsoft.com/office/drawing/2014/main" xmlns="" id="{E4D9DE93-76CD-46E9-B8D6-06E24FFA3CA8}"/>
              </a:ext>
            </a:extLst>
          </p:cNvPr>
          <p:cNvSpPr>
            <a:spLocks noGrp="1"/>
          </p:cNvSpPr>
          <p:nvPr>
            <p:ph type="sldNum" sz="quarter" idx="12"/>
          </p:nvPr>
        </p:nvSpPr>
        <p:spPr/>
        <p:txBody>
          <a:bodyPr/>
          <a:lstStyle/>
          <a:p>
            <a:fld id="{2D651D86-383D-45DB-A701-76B5BFCFE28F}" type="slidenum">
              <a:rPr lang="en-GB" smtClean="0"/>
              <a:pPr/>
              <a:t>5</a:t>
            </a:fld>
            <a:endParaRPr lang="en-GB" dirty="0"/>
          </a:p>
        </p:txBody>
      </p:sp>
      <p:sp>
        <p:nvSpPr>
          <p:cNvPr id="5" name="TextBox 4">
            <a:extLst>
              <a:ext uri="{FF2B5EF4-FFF2-40B4-BE49-F238E27FC236}">
                <a16:creationId xmlns:a16="http://schemas.microsoft.com/office/drawing/2014/main" xmlns="" id="{1074F027-0177-498E-9B04-2B64C64A0985}"/>
              </a:ext>
            </a:extLst>
          </p:cNvPr>
          <p:cNvSpPr txBox="1"/>
          <p:nvPr/>
        </p:nvSpPr>
        <p:spPr>
          <a:xfrm>
            <a:off x="0" y="227130"/>
            <a:ext cx="10714182" cy="769441"/>
          </a:xfrm>
          <a:prstGeom prst="rect">
            <a:avLst/>
          </a:prstGeom>
          <a:noFill/>
        </p:spPr>
        <p:txBody>
          <a:bodyPr wrap="square" rtlCol="0">
            <a:spAutoFit/>
          </a:bodyPr>
          <a:lstStyle/>
          <a:p>
            <a:r>
              <a:rPr lang="en-GB" sz="4400" b="1" dirty="0">
                <a:solidFill>
                  <a:schemeClr val="bg1">
                    <a:lumMod val="50000"/>
                  </a:schemeClr>
                </a:solidFill>
              </a:rPr>
              <a:t>  </a:t>
            </a:r>
            <a:r>
              <a:rPr lang="en-GB" sz="4400" b="1" dirty="0">
                <a:solidFill>
                  <a:srgbClr val="95519E"/>
                </a:solidFill>
                <a:latin typeface="League Spartan" panose="00000800000000000000" pitchFamily="50" charset="0"/>
              </a:rPr>
              <a:t>Activity 1: Answers</a:t>
            </a:r>
          </a:p>
        </p:txBody>
      </p:sp>
      <p:sp>
        <p:nvSpPr>
          <p:cNvPr id="6" name="TextBox 5">
            <a:extLst>
              <a:ext uri="{FF2B5EF4-FFF2-40B4-BE49-F238E27FC236}">
                <a16:creationId xmlns:a16="http://schemas.microsoft.com/office/drawing/2014/main" xmlns="" id="{648A6037-79C7-4F5B-BB3A-FAC1518153A8}"/>
              </a:ext>
            </a:extLst>
          </p:cNvPr>
          <p:cNvSpPr txBox="1"/>
          <p:nvPr/>
        </p:nvSpPr>
        <p:spPr>
          <a:xfrm>
            <a:off x="222338" y="886853"/>
            <a:ext cx="11747323" cy="830997"/>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Once you have completed your table, click on each box to reveal a possible answer… </a:t>
            </a:r>
          </a:p>
          <a:p>
            <a:endParaRPr lang="en-US" sz="2400" dirty="0">
              <a:latin typeface="Lato" panose="020F0502020204030203" pitchFamily="34" charset="0"/>
              <a:ea typeface="Lato" panose="020F0502020204030203" pitchFamily="34" charset="0"/>
              <a:cs typeface="Lato" panose="020F0502020204030203" pitchFamily="34" charset="0"/>
            </a:endParaRPr>
          </a:p>
        </p:txBody>
      </p:sp>
      <p:graphicFrame>
        <p:nvGraphicFramePr>
          <p:cNvPr id="4" name="Table 3">
            <a:extLst>
              <a:ext uri="{FF2B5EF4-FFF2-40B4-BE49-F238E27FC236}">
                <a16:creationId xmlns:a16="http://schemas.microsoft.com/office/drawing/2014/main" xmlns="" id="{6859ED74-C73E-41B8-A291-8D15B85D7858}"/>
              </a:ext>
            </a:extLst>
          </p:cNvPr>
          <p:cNvGraphicFramePr>
            <a:graphicFrameLocks noGrp="1"/>
          </p:cNvGraphicFramePr>
          <p:nvPr>
            <p:extLst>
              <p:ext uri="{D42A27DB-BD31-4B8C-83A1-F6EECF244321}">
                <p14:modId xmlns:p14="http://schemas.microsoft.com/office/powerpoint/2010/main" val="289855971"/>
              </p:ext>
            </p:extLst>
          </p:nvPr>
        </p:nvGraphicFramePr>
        <p:xfrm>
          <a:off x="222338" y="1367347"/>
          <a:ext cx="11797207" cy="4297930"/>
        </p:xfrm>
        <a:graphic>
          <a:graphicData uri="http://schemas.openxmlformats.org/drawingml/2006/table">
            <a:tbl>
              <a:tblPr firstRow="1" firstCol="1" lastRow="1" lastCol="1" bandRow="1" bandCol="1">
                <a:tableStyleId>{5C22544A-7EE6-4342-B048-85BDC9FD1C3A}</a:tableStyleId>
              </a:tblPr>
              <a:tblGrid>
                <a:gridCol w="2112767">
                  <a:extLst>
                    <a:ext uri="{9D8B030D-6E8A-4147-A177-3AD203B41FA5}">
                      <a16:colId xmlns:a16="http://schemas.microsoft.com/office/drawing/2014/main" xmlns="" val="1621934645"/>
                    </a:ext>
                  </a:extLst>
                </a:gridCol>
                <a:gridCol w="9684440">
                  <a:extLst>
                    <a:ext uri="{9D8B030D-6E8A-4147-A177-3AD203B41FA5}">
                      <a16:colId xmlns:a16="http://schemas.microsoft.com/office/drawing/2014/main" xmlns="" val="953492431"/>
                    </a:ext>
                  </a:extLst>
                </a:gridCol>
              </a:tblGrid>
              <a:tr h="259779">
                <a:tc>
                  <a:txBody>
                    <a:bodyPr/>
                    <a:lstStyle/>
                    <a:p>
                      <a:pPr marL="638175">
                        <a:spcBef>
                          <a:spcPts val="585"/>
                        </a:spcBef>
                        <a:spcAft>
                          <a:spcPts val="0"/>
                        </a:spcAft>
                      </a:pPr>
                      <a:r>
                        <a:rPr lang="en-GB" sz="1600" b="1" dirty="0">
                          <a:solidFill>
                            <a:schemeClr val="tx1"/>
                          </a:solidFill>
                          <a:effectLst/>
                          <a:latin typeface="Lato" panose="020B0604020202020204" charset="0"/>
                          <a:ea typeface="Lato" panose="020B0604020202020204" charset="0"/>
                          <a:cs typeface="Lato" panose="020B0604020202020204" charset="0"/>
                        </a:rPr>
                        <a:t>QUESTION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638175">
                        <a:spcBef>
                          <a:spcPts val="585"/>
                        </a:spcBef>
                        <a:spcAft>
                          <a:spcPts val="0"/>
                        </a:spcAft>
                      </a:pPr>
                      <a:r>
                        <a:rPr lang="en-GB" sz="1600" b="1" dirty="0">
                          <a:solidFill>
                            <a:schemeClr val="tx1"/>
                          </a:solidFill>
                          <a:effectLst/>
                          <a:latin typeface="Lato" panose="020B0604020202020204" charset="0"/>
                          <a:ea typeface="Lato" panose="020B0604020202020204" charset="0"/>
                          <a:cs typeface="Lato" panose="020B0604020202020204" charset="0"/>
                        </a:rPr>
                        <a:t>POSSIBLE ANSWERS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900621243"/>
                  </a:ext>
                </a:extLst>
              </a:tr>
              <a:tr h="779337">
                <a:tc>
                  <a:txBody>
                    <a:bodyPr/>
                    <a:lstStyle/>
                    <a:p>
                      <a:pPr marL="72000" lvl="0">
                        <a:spcAft>
                          <a:spcPts val="0"/>
                        </a:spcAft>
                      </a:pPr>
                      <a:r>
                        <a:rPr lang="en-GB" sz="1600" b="0" dirty="0" smtClean="0">
                          <a:solidFill>
                            <a:schemeClr val="tx1"/>
                          </a:solidFill>
                          <a:effectLst/>
                          <a:latin typeface="Lato" panose="020B0604020202020204" charset="0"/>
                          <a:ea typeface="Lato" panose="020B0604020202020204" charset="0"/>
                          <a:cs typeface="Lato" panose="020B0604020202020204" charset="0"/>
                        </a:rPr>
                        <a:t>How </a:t>
                      </a:r>
                      <a:r>
                        <a:rPr lang="en-GB" sz="1600" b="0" dirty="0">
                          <a:solidFill>
                            <a:schemeClr val="tx1"/>
                          </a:solidFill>
                          <a:effectLst/>
                          <a:latin typeface="Lato" panose="020B0604020202020204" charset="0"/>
                          <a:ea typeface="Lato" panose="020B0604020202020204" charset="0"/>
                          <a:cs typeface="Lato" panose="020B0604020202020204" charset="0"/>
                        </a:rPr>
                        <a:t>much sleep do </a:t>
                      </a:r>
                      <a:r>
                        <a:rPr lang="en-GB" sz="1600" b="0" kern="1200" dirty="0">
                          <a:solidFill>
                            <a:schemeClr val="tx1"/>
                          </a:solidFill>
                          <a:effectLst/>
                          <a:latin typeface="Lato" panose="020B0604020202020204" charset="0"/>
                          <a:ea typeface="Lato" panose="020B0604020202020204" charset="0"/>
                          <a:cs typeface="Lato" panose="020B0604020202020204" charset="0"/>
                        </a:rPr>
                        <a:t>children</a:t>
                      </a:r>
                      <a:r>
                        <a:rPr lang="en-GB" sz="1600" b="0" dirty="0">
                          <a:solidFill>
                            <a:schemeClr val="tx1"/>
                          </a:solidFill>
                          <a:effectLst/>
                          <a:latin typeface="Lato" panose="020B0604020202020204" charset="0"/>
                          <a:ea typeface="Lato" panose="020B0604020202020204" charset="0"/>
                          <a:cs typeface="Lato" panose="020B0604020202020204" charset="0"/>
                        </a:rPr>
                        <a:t> need each night?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r>
                        <a:rPr lang="en-GB" sz="1600" b="0" kern="1200" dirty="0">
                          <a:solidFill>
                            <a:schemeClr val="tx1"/>
                          </a:solidFill>
                          <a:effectLst/>
                          <a:latin typeface="Lato" panose="020B0604020202020204" charset="0"/>
                          <a:ea typeface="Lato" panose="020B0604020202020204" charset="0"/>
                          <a:cs typeface="Lato" panose="020B0604020202020204" charset="0"/>
                        </a:rPr>
                        <a:t>Children between the ages of 6 and 12 usually need around 10-11 hours of sleep a night and</a:t>
                      </a:r>
                    </a:p>
                    <a:p>
                      <a:r>
                        <a:rPr lang="en-GB" sz="1600" b="0" kern="1200" dirty="0">
                          <a:solidFill>
                            <a:schemeClr val="tx1"/>
                          </a:solidFill>
                          <a:effectLst/>
                          <a:latin typeface="Lato" panose="020B0604020202020204" charset="0"/>
                          <a:ea typeface="Lato" panose="020B0604020202020204" charset="0"/>
                          <a:cs typeface="Lato" panose="020B0604020202020204" charset="0"/>
                        </a:rPr>
                        <a:t>should usually go to bed before 9pm.</a:t>
                      </a:r>
                    </a:p>
                    <a:p>
                      <a:endParaRPr lang="en-GB" sz="1600" b="0" kern="1200" dirty="0">
                        <a:solidFill>
                          <a:schemeClr val="tx1"/>
                        </a:solidFill>
                        <a:effectLst/>
                        <a:latin typeface="Lato" panose="020B0604020202020204" charset="0"/>
                        <a:ea typeface="Lato" panose="020B0604020202020204" charset="0"/>
                        <a:cs typeface="Lato" panose="020B060402020202020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880482999"/>
                  </a:ext>
                </a:extLst>
              </a:tr>
              <a:tr h="990822">
                <a:tc>
                  <a:txBody>
                    <a:bodyPr/>
                    <a:lstStyle/>
                    <a:p>
                      <a:pPr marL="72000" lvl="0">
                        <a:spcBef>
                          <a:spcPts val="25"/>
                        </a:spcBef>
                        <a:spcAft>
                          <a:spcPts val="0"/>
                        </a:spcAft>
                      </a:pPr>
                      <a:r>
                        <a:rPr lang="en-GB" sz="1600" b="0" dirty="0" smtClean="0">
                          <a:solidFill>
                            <a:schemeClr val="tx1"/>
                          </a:solidFill>
                          <a:effectLst/>
                          <a:latin typeface="Lato" panose="020B0604020202020204" charset="0"/>
                          <a:ea typeface="Lato" panose="020B0604020202020204" charset="0"/>
                          <a:cs typeface="Lato" panose="020B0604020202020204" charset="0"/>
                        </a:rPr>
                        <a:t>Find </a:t>
                      </a:r>
                      <a:r>
                        <a:rPr lang="en-GB" sz="1600" b="0" dirty="0">
                          <a:solidFill>
                            <a:schemeClr val="tx1"/>
                          </a:solidFill>
                          <a:effectLst/>
                          <a:latin typeface="Lato" panose="020B0604020202020204" charset="0"/>
                          <a:ea typeface="Lato" panose="020B0604020202020204" charset="0"/>
                          <a:cs typeface="Lato" panose="020B0604020202020204" charset="0"/>
                        </a:rPr>
                        <a:t>3 things to start doing that help someone get good sleep: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0800" marR="0" lvl="0" indent="0" algn="l" defTabSz="914400" rtl="0" eaLnBrk="1" fontAlgn="auto" latinLnBrk="0" hangingPunct="1">
                        <a:lnSpc>
                          <a:spcPct val="97000"/>
                        </a:lnSpc>
                        <a:spcBef>
                          <a:spcPts val="0"/>
                        </a:spcBef>
                        <a:spcAft>
                          <a:spcPts val="0"/>
                        </a:spcAft>
                        <a:buClrTx/>
                        <a:buSzTx/>
                        <a:buFontTx/>
                        <a:buNone/>
                        <a:tabLst/>
                        <a:defRPr/>
                      </a:pPr>
                      <a:r>
                        <a:rPr lang="en-GB" sz="1600" b="0" kern="1200" dirty="0">
                          <a:solidFill>
                            <a:schemeClr val="tx1"/>
                          </a:solidFill>
                          <a:effectLst/>
                          <a:latin typeface="Lato" panose="020B0604020202020204" charset="0"/>
                          <a:ea typeface="Lato" panose="020B0604020202020204" charset="0"/>
                          <a:cs typeface="Lato" panose="020B0604020202020204" charset="0"/>
                        </a:rPr>
                        <a:t>Relaxing, calming activities before bed, such as reading, meditating, etc. Exercising outside during the day, keeping to the same routine, tidy their bedroom.</a:t>
                      </a:r>
                    </a:p>
                    <a:p>
                      <a:pPr marL="50800">
                        <a:lnSpc>
                          <a:spcPct val="97000"/>
                        </a:lnSpc>
                        <a:spcAft>
                          <a:spcPts val="0"/>
                        </a:spcAft>
                      </a:pPr>
                      <a:endParaRPr lang="en-GB" sz="1600" b="0" dirty="0">
                        <a:solidFill>
                          <a:schemeClr val="tx1"/>
                        </a:solidFill>
                        <a:effectLst/>
                        <a:latin typeface="Lato" panose="020B0604020202020204" charset="0"/>
                        <a:ea typeface="Lato" panose="020B0604020202020204" charset="0"/>
                        <a:cs typeface="Lato" panose="020B060402020202020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69005768"/>
                  </a:ext>
                </a:extLst>
              </a:tr>
              <a:tr h="1259996">
                <a:tc>
                  <a:txBody>
                    <a:bodyPr/>
                    <a:lstStyle/>
                    <a:p>
                      <a:pPr marL="72000" lvl="0">
                        <a:spcBef>
                          <a:spcPts val="25"/>
                        </a:spcBef>
                        <a:spcAft>
                          <a:spcPts val="0"/>
                        </a:spcAft>
                      </a:pPr>
                      <a:r>
                        <a:rPr lang="en-GB" sz="1600" b="0" dirty="0" smtClean="0">
                          <a:solidFill>
                            <a:schemeClr val="tx1"/>
                          </a:solidFill>
                          <a:effectLst/>
                          <a:latin typeface="Lato" panose="020B0604020202020204" charset="0"/>
                          <a:ea typeface="Lato" panose="020B0604020202020204" charset="0"/>
                          <a:cs typeface="Lato" panose="020B0604020202020204" charset="0"/>
                        </a:rPr>
                        <a:t>Find </a:t>
                      </a:r>
                      <a:r>
                        <a:rPr lang="en-GB" sz="1600" b="0" dirty="0">
                          <a:solidFill>
                            <a:schemeClr val="tx1"/>
                          </a:solidFill>
                          <a:effectLst/>
                          <a:latin typeface="Lato" panose="020B0604020202020204" charset="0"/>
                          <a:ea typeface="Lato" panose="020B0604020202020204" charset="0"/>
                          <a:cs typeface="Lato" panose="020B0604020202020204" charset="0"/>
                        </a:rPr>
                        <a:t>3 things to stop doing that would help someone sleep: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0800" marR="0" lvl="0" indent="0" algn="l" defTabSz="914400" rtl="0" eaLnBrk="1" fontAlgn="auto" latinLnBrk="0" hangingPunct="1">
                        <a:lnSpc>
                          <a:spcPct val="97000"/>
                        </a:lnSpc>
                        <a:spcBef>
                          <a:spcPts val="0"/>
                        </a:spcBef>
                        <a:spcAft>
                          <a:spcPts val="0"/>
                        </a:spcAft>
                        <a:buClrTx/>
                        <a:buSzTx/>
                        <a:buFontTx/>
                        <a:buNone/>
                        <a:tabLst/>
                        <a:defRPr/>
                      </a:pPr>
                      <a:r>
                        <a:rPr lang="en-GB" sz="1600" b="0" kern="1200" dirty="0">
                          <a:solidFill>
                            <a:schemeClr val="tx1"/>
                          </a:solidFill>
                          <a:effectLst/>
                          <a:latin typeface="Lato" panose="020B0604020202020204" charset="0"/>
                          <a:ea typeface="Lato" panose="020B0604020202020204" charset="0"/>
                          <a:cs typeface="Lato" panose="020B0604020202020204" charset="0"/>
                        </a:rPr>
                        <a:t>Running around before bed (or rough play). Using electronics, game consoles, including phones, tablets, TV and computer (ideally these should not be in the bedroom at all). Drinking fizzy drinks or ‘energy drinks’ (which may keep us awake and make it difficult to fall asleep when we want to), eating sugary foods (which may make us feel hungry or thirsty not long after eating them).</a:t>
                      </a:r>
                    </a:p>
                    <a:p>
                      <a:pPr marL="50800">
                        <a:lnSpc>
                          <a:spcPct val="97000"/>
                        </a:lnSpc>
                        <a:spcAft>
                          <a:spcPts val="0"/>
                        </a:spcAft>
                      </a:pPr>
                      <a:endParaRPr lang="en-GB" sz="1600" b="0" dirty="0">
                        <a:solidFill>
                          <a:schemeClr val="tx1"/>
                        </a:solidFill>
                        <a:effectLst/>
                        <a:latin typeface="Lato" panose="020B0604020202020204" charset="0"/>
                        <a:ea typeface="Lato" panose="020B0604020202020204" charset="0"/>
                        <a:cs typeface="Lato" panose="020B060402020202020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609400667"/>
                  </a:ext>
                </a:extLst>
              </a:tr>
              <a:tr h="1007996">
                <a:tc>
                  <a:txBody>
                    <a:bodyPr/>
                    <a:lstStyle/>
                    <a:p>
                      <a:pPr marL="72000" lvl="0">
                        <a:spcAft>
                          <a:spcPts val="0"/>
                        </a:spcAft>
                      </a:pPr>
                      <a:r>
                        <a:rPr lang="en-GB" sz="1600" b="0" dirty="0" smtClean="0">
                          <a:solidFill>
                            <a:schemeClr val="tx1"/>
                          </a:solidFill>
                          <a:effectLst/>
                          <a:latin typeface="Lato" panose="020B0604020202020204" charset="0"/>
                          <a:ea typeface="Lato" panose="020B0604020202020204" charset="0"/>
                          <a:cs typeface="Lato" panose="020B0604020202020204" charset="0"/>
                        </a:rPr>
                        <a:t>Why </a:t>
                      </a:r>
                      <a:r>
                        <a:rPr lang="en-GB" sz="1600" b="0" dirty="0">
                          <a:solidFill>
                            <a:schemeClr val="tx1"/>
                          </a:solidFill>
                          <a:effectLst/>
                          <a:latin typeface="Lato" panose="020B0604020202020204" charset="0"/>
                          <a:ea typeface="Lato" panose="020B0604020202020204" charset="0"/>
                          <a:cs typeface="Lato" panose="020B0604020202020204" charset="0"/>
                        </a:rPr>
                        <a:t>is it important to get good sleep?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0800" marR="0" lvl="0" indent="0" algn="l" defTabSz="914400" rtl="0" eaLnBrk="1" fontAlgn="auto" latinLnBrk="0" hangingPunct="1">
                        <a:lnSpc>
                          <a:spcPct val="97000"/>
                        </a:lnSpc>
                        <a:spcBef>
                          <a:spcPts val="0"/>
                        </a:spcBef>
                        <a:spcAft>
                          <a:spcPts val="0"/>
                        </a:spcAft>
                        <a:buClrTx/>
                        <a:buSzTx/>
                        <a:buFontTx/>
                        <a:buNone/>
                        <a:tabLst/>
                        <a:defRPr/>
                      </a:pPr>
                      <a:r>
                        <a:rPr lang="en-GB" sz="1600" b="0" kern="1200" dirty="0">
                          <a:solidFill>
                            <a:schemeClr val="tx1"/>
                          </a:solidFill>
                          <a:effectLst/>
                          <a:latin typeface="Lato" panose="020B0604020202020204" charset="0"/>
                          <a:ea typeface="Lato" panose="020B0604020202020204" charset="0"/>
                          <a:cs typeface="Lato" panose="020B0604020202020204" charset="0"/>
                        </a:rPr>
                        <a:t>It helps us to feel awake the next day and ready for school. We can find it easier to learn, have ideas for our school work, remember things we need to do (homework!), catch less colds and coughs, heal more quickly from injuries, perform well in tests and at sporting activities and feel well and happy.</a:t>
                      </a:r>
                    </a:p>
                    <a:p>
                      <a:pPr marL="50800">
                        <a:lnSpc>
                          <a:spcPct val="97000"/>
                        </a:lnSpc>
                        <a:spcAft>
                          <a:spcPts val="0"/>
                        </a:spcAft>
                      </a:pPr>
                      <a:endParaRPr lang="en-GB" sz="1600" b="0" dirty="0">
                        <a:solidFill>
                          <a:schemeClr val="tx1"/>
                        </a:solidFill>
                        <a:effectLst/>
                        <a:latin typeface="Lato" panose="020B0604020202020204" charset="0"/>
                        <a:ea typeface="Lato" panose="020B0604020202020204" charset="0"/>
                        <a:cs typeface="Lato" panose="020B060402020202020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630880657"/>
                  </a:ext>
                </a:extLst>
              </a:tr>
            </a:tbl>
          </a:graphicData>
        </a:graphic>
      </p:graphicFrame>
      <p:sp>
        <p:nvSpPr>
          <p:cNvPr id="7" name="Rectangle 6">
            <a:extLst>
              <a:ext uri="{FF2B5EF4-FFF2-40B4-BE49-F238E27FC236}">
                <a16:creationId xmlns:a16="http://schemas.microsoft.com/office/drawing/2014/main" xmlns="" id="{1A923293-B64C-480F-9481-8E3557998E11}"/>
              </a:ext>
            </a:extLst>
          </p:cNvPr>
          <p:cNvSpPr/>
          <p:nvPr/>
        </p:nvSpPr>
        <p:spPr>
          <a:xfrm>
            <a:off x="2364509" y="1668136"/>
            <a:ext cx="9655036" cy="649705"/>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xmlns="" id="{C7A4864D-3333-4A25-ACCE-57FBCC7FA8D0}"/>
              </a:ext>
            </a:extLst>
          </p:cNvPr>
          <p:cNvSpPr/>
          <p:nvPr/>
        </p:nvSpPr>
        <p:spPr>
          <a:xfrm>
            <a:off x="2364509" y="2385094"/>
            <a:ext cx="9655036" cy="976499"/>
          </a:xfrm>
          <a:prstGeom prst="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79FBE630-9C04-479D-A802-FFCCA20C8728}"/>
              </a:ext>
            </a:extLst>
          </p:cNvPr>
          <p:cNvSpPr/>
          <p:nvPr/>
        </p:nvSpPr>
        <p:spPr>
          <a:xfrm>
            <a:off x="2364509" y="3409936"/>
            <a:ext cx="9655036" cy="1155070"/>
          </a:xfrm>
          <a:prstGeom prst="rect">
            <a:avLst/>
          </a:prstGeom>
          <a:solidFill>
            <a:srgbClr val="9551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74136468-DC55-4194-9565-BD327D35ABBB}"/>
              </a:ext>
            </a:extLst>
          </p:cNvPr>
          <p:cNvSpPr/>
          <p:nvPr/>
        </p:nvSpPr>
        <p:spPr>
          <a:xfrm>
            <a:off x="2364509" y="4700854"/>
            <a:ext cx="9655036" cy="874822"/>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86207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7" grpId="0" animBg="1"/>
      <p:bldP spid="8"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4887" y="1339361"/>
            <a:ext cx="8118003" cy="4616648"/>
          </a:xfrm>
          <a:prstGeom prst="rect">
            <a:avLst/>
          </a:prstGeom>
          <a:noFill/>
        </p:spPr>
        <p:txBody>
          <a:bodyPr wrap="square" rtlCol="0">
            <a:spAutoFit/>
          </a:bodyPr>
          <a:lstStyle/>
          <a:p>
            <a:r>
              <a:rPr lang="en-US" sz="2800" dirty="0">
                <a:latin typeface="Lato" panose="020B0604020202020204" charset="0"/>
                <a:ea typeface="Lato" panose="020B0604020202020204" charset="0"/>
                <a:cs typeface="Lato" panose="020B0604020202020204" charset="0"/>
              </a:rPr>
              <a:t>Complete the sleep buster solutions grid (page 6) by coming up with some possible solutions to the problems people might have when trying to go to sleep.</a:t>
            </a:r>
          </a:p>
          <a:p>
            <a:endParaRPr lang="en-US" sz="2800" dirty="0">
              <a:latin typeface="Lato" panose="020B0604020202020204" charset="0"/>
              <a:ea typeface="Lato" panose="020B0604020202020204" charset="0"/>
              <a:cs typeface="Lato" panose="020B0604020202020204" charset="0"/>
            </a:endParaRPr>
          </a:p>
          <a:p>
            <a:r>
              <a:rPr lang="en-US" sz="2800" dirty="0">
                <a:latin typeface="Lato" panose="020B0604020202020204" charset="0"/>
                <a:ea typeface="Lato" panose="020B0604020202020204" charset="0"/>
                <a:cs typeface="Lato" panose="020B0604020202020204" charset="0"/>
              </a:rPr>
              <a:t>Can you think of any additional problems and solutions? Add them to the table.</a:t>
            </a:r>
          </a:p>
          <a:p>
            <a:endParaRPr lang="en-US" sz="2800" dirty="0">
              <a:latin typeface="Lato" panose="020B0604020202020204" charset="0"/>
              <a:ea typeface="Lato" panose="020B0604020202020204" charset="0"/>
              <a:cs typeface="Lato" panose="020B0604020202020204" charset="0"/>
            </a:endParaRPr>
          </a:p>
          <a:p>
            <a:endParaRPr lang="en-US" sz="400" dirty="0">
              <a:latin typeface="Lato" panose="020B0604020202020204" charset="0"/>
              <a:ea typeface="Lato" panose="020B0604020202020204" charset="0"/>
              <a:cs typeface="Lato" panose="020B0604020202020204" charset="0"/>
            </a:endParaRPr>
          </a:p>
          <a:p>
            <a:endParaRPr lang="en-US" sz="2800" dirty="0">
              <a:latin typeface="Lato" panose="020B0604020202020204" charset="0"/>
              <a:ea typeface="Lato" panose="020B0604020202020204" charset="0"/>
              <a:cs typeface="Lato" panose="020B0604020202020204" charset="0"/>
            </a:endParaRPr>
          </a:p>
          <a:p>
            <a:r>
              <a:rPr lang="en-US" sz="2800" dirty="0">
                <a:latin typeface="Lato" panose="020B0604020202020204" charset="0"/>
                <a:ea typeface="Lato" panose="020B0604020202020204" charset="0"/>
                <a:cs typeface="Lato" panose="020B0604020202020204" charset="0"/>
              </a:rPr>
              <a:t>Check your answers on the next slide…</a:t>
            </a:r>
            <a:endParaRPr lang="en-US" sz="2400" dirty="0">
              <a:latin typeface="Lato" panose="020B0604020202020204" charset="0"/>
              <a:ea typeface="Lato" panose="020B0604020202020204" charset="0"/>
              <a:cs typeface="Lato" panose="020B0604020202020204" charset="0"/>
            </a:endParaRPr>
          </a:p>
        </p:txBody>
      </p:sp>
      <p:pic>
        <p:nvPicPr>
          <p:cNvPr id="5" name="Picture 4"/>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13000" contrast="1000"/>
                    </a14:imgEffect>
                  </a14:imgLayer>
                </a14:imgProps>
              </a:ext>
              <a:ext uri="{28A0092B-C50C-407E-A947-70E740481C1C}">
                <a14:useLocalDpi xmlns:a14="http://schemas.microsoft.com/office/drawing/2010/main"/>
              </a:ext>
            </a:extLst>
          </a:blip>
          <a:srcRect/>
          <a:stretch/>
        </p:blipFill>
        <p:spPr>
          <a:xfrm>
            <a:off x="8456717" y="868286"/>
            <a:ext cx="3601996" cy="5121428"/>
          </a:xfrm>
          <a:prstGeom prst="rect">
            <a:avLst/>
          </a:prstGeom>
          <a:effectLst>
            <a:glow rad="127000">
              <a:schemeClr val="accent1">
                <a:alpha val="0"/>
              </a:schemeClr>
            </a:glow>
            <a:reflection stA="0" endPos="65000" dist="50800" dir="5400000" sy="-100000" algn="bl" rotWithShape="0"/>
          </a:effectLst>
        </p:spPr>
      </p:pic>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6</a:t>
            </a:fld>
            <a:endParaRPr lang="en-GB"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785533" y="1632263"/>
            <a:ext cx="3139355" cy="3593474"/>
          </a:xfrm>
          <a:prstGeom prst="rect">
            <a:avLst/>
          </a:prstGeom>
        </p:spPr>
      </p:pic>
      <p:sp>
        <p:nvSpPr>
          <p:cNvPr id="13" name="TextBox 12"/>
          <p:cNvSpPr txBox="1"/>
          <p:nvPr/>
        </p:nvSpPr>
        <p:spPr>
          <a:xfrm>
            <a:off x="234887" y="499268"/>
            <a:ext cx="7068281"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Activity 2: </a:t>
            </a:r>
            <a:r>
              <a:rPr lang="en-GB" sz="4400" b="1" dirty="0" err="1">
                <a:solidFill>
                  <a:srgbClr val="95519E"/>
                </a:solidFill>
                <a:latin typeface="League Spartan" panose="00000800000000000000" pitchFamily="50" charset="0"/>
              </a:rPr>
              <a:t>Sleepbusters</a:t>
            </a:r>
            <a:endParaRPr lang="en-GB" sz="4400" b="1" dirty="0">
              <a:solidFill>
                <a:srgbClr val="95519E"/>
              </a:solidFill>
              <a:latin typeface="League Spartan" panose="00000800000000000000" pitchFamily="50" charset="0"/>
            </a:endParaRPr>
          </a:p>
        </p:txBody>
      </p:sp>
      <p:sp>
        <p:nvSpPr>
          <p:cNvPr id="11" name="Footer Placeholder 3">
            <a:extLst>
              <a:ext uri="{FF2B5EF4-FFF2-40B4-BE49-F238E27FC236}">
                <a16:creationId xmlns:a16="http://schemas.microsoft.com/office/drawing/2014/main" xmlns="" id="{866B5639-786A-4814-997F-EDE815424571}"/>
              </a:ext>
            </a:extLst>
          </p:cNvPr>
          <p:cNvSpPr>
            <a:spLocks noGrp="1"/>
          </p:cNvSpPr>
          <p:nvPr>
            <p:ph type="ftr" sz="quarter" idx="11"/>
          </p:nvPr>
        </p:nvSpPr>
        <p:spPr>
          <a:xfrm>
            <a:off x="-4412" y="6391510"/>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155886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7</a:t>
            </a:fld>
            <a:endParaRPr lang="en-GB" dirty="0"/>
          </a:p>
        </p:txBody>
      </p:sp>
      <p:sp>
        <p:nvSpPr>
          <p:cNvPr id="13" name="TextBox 12"/>
          <p:cNvSpPr txBox="1"/>
          <p:nvPr/>
        </p:nvSpPr>
        <p:spPr>
          <a:xfrm>
            <a:off x="126603" y="228316"/>
            <a:ext cx="7068281"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Activity 2: Solutions</a:t>
            </a:r>
          </a:p>
        </p:txBody>
      </p:sp>
      <p:sp>
        <p:nvSpPr>
          <p:cNvPr id="14" name="Thought Bubble: Cloud 13">
            <a:extLst>
              <a:ext uri="{FF2B5EF4-FFF2-40B4-BE49-F238E27FC236}">
                <a16:creationId xmlns:a16="http://schemas.microsoft.com/office/drawing/2014/main" xmlns="" id="{255DE9DE-0FB1-47A0-ADBE-614DABF4CA55}"/>
              </a:ext>
            </a:extLst>
          </p:cNvPr>
          <p:cNvSpPr/>
          <p:nvPr/>
        </p:nvSpPr>
        <p:spPr>
          <a:xfrm>
            <a:off x="9110472" y="310249"/>
            <a:ext cx="2906037" cy="4936580"/>
          </a:xfrm>
          <a:prstGeom prst="cloudCallout">
            <a:avLst>
              <a:gd name="adj1" fmla="val -52758"/>
              <a:gd name="adj2" fmla="val 55577"/>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Lato" panose="020B0604020202020204" charset="0"/>
                <a:ea typeface="Lato" panose="020B0604020202020204" charset="0"/>
                <a:cs typeface="Lato" panose="020B0604020202020204" charset="0"/>
              </a:rPr>
              <a:t>What instructions could you give somebody to help them carry out their solutions?</a:t>
            </a:r>
          </a:p>
          <a:p>
            <a:endParaRPr lang="en-US" sz="1600" dirty="0">
              <a:latin typeface="Lato" panose="020B0604020202020204" charset="0"/>
              <a:ea typeface="Lato" panose="020B0604020202020204" charset="0"/>
              <a:cs typeface="Lato" panose="020B0604020202020204" charset="0"/>
            </a:endParaRPr>
          </a:p>
          <a:p>
            <a:r>
              <a:rPr lang="en-US" sz="1600" dirty="0">
                <a:latin typeface="Lato" panose="020B0604020202020204" charset="0"/>
                <a:ea typeface="Lato" panose="020B0604020202020204" charset="0"/>
                <a:cs typeface="Lato" panose="020B0604020202020204" charset="0"/>
              </a:rPr>
              <a:t>E.g. They could create a bedtime schedule to follow, so that they know when to turn off the TV etc.</a:t>
            </a:r>
          </a:p>
        </p:txBody>
      </p:sp>
      <p:graphicFrame>
        <p:nvGraphicFramePr>
          <p:cNvPr id="3" name="Table 2">
            <a:extLst>
              <a:ext uri="{FF2B5EF4-FFF2-40B4-BE49-F238E27FC236}">
                <a16:creationId xmlns:a16="http://schemas.microsoft.com/office/drawing/2014/main" xmlns="" id="{A9971254-6BF3-45E2-AC4E-F63946BC13E8}"/>
              </a:ext>
            </a:extLst>
          </p:cNvPr>
          <p:cNvGraphicFramePr>
            <a:graphicFrameLocks noGrp="1"/>
          </p:cNvGraphicFramePr>
          <p:nvPr>
            <p:extLst>
              <p:ext uri="{D42A27DB-BD31-4B8C-83A1-F6EECF244321}">
                <p14:modId xmlns:p14="http://schemas.microsoft.com/office/powerpoint/2010/main" val="2924479105"/>
              </p:ext>
            </p:extLst>
          </p:nvPr>
        </p:nvGraphicFramePr>
        <p:xfrm>
          <a:off x="126602" y="1027836"/>
          <a:ext cx="8788798" cy="5354205"/>
        </p:xfrm>
        <a:graphic>
          <a:graphicData uri="http://schemas.openxmlformats.org/drawingml/2006/table">
            <a:tbl>
              <a:tblPr firstRow="1" firstCol="1" lastRow="1" lastCol="1" bandRow="1" bandCol="1">
                <a:tableStyleId>{5C22544A-7EE6-4342-B048-85BDC9FD1C3A}</a:tableStyleId>
              </a:tblPr>
              <a:tblGrid>
                <a:gridCol w="4394399">
                  <a:extLst>
                    <a:ext uri="{9D8B030D-6E8A-4147-A177-3AD203B41FA5}">
                      <a16:colId xmlns:a16="http://schemas.microsoft.com/office/drawing/2014/main" xmlns="" val="1641314620"/>
                    </a:ext>
                  </a:extLst>
                </a:gridCol>
                <a:gridCol w="4394399">
                  <a:extLst>
                    <a:ext uri="{9D8B030D-6E8A-4147-A177-3AD203B41FA5}">
                      <a16:colId xmlns:a16="http://schemas.microsoft.com/office/drawing/2014/main" xmlns="" val="2874934347"/>
                    </a:ext>
                  </a:extLst>
                </a:gridCol>
              </a:tblGrid>
              <a:tr h="254472">
                <a:tc>
                  <a:txBody>
                    <a:bodyPr/>
                    <a:lstStyle/>
                    <a:p>
                      <a:pPr marL="254000">
                        <a:spcBef>
                          <a:spcPts val="795"/>
                        </a:spcBef>
                        <a:spcAft>
                          <a:spcPts val="0"/>
                        </a:spcAft>
                      </a:pPr>
                      <a:r>
                        <a:rPr lang="en-GB" sz="2000" b="1">
                          <a:solidFill>
                            <a:schemeClr val="tx1"/>
                          </a:solidFill>
                          <a:effectLst/>
                          <a:latin typeface="Lato" panose="020B0604020202020204" charset="0"/>
                          <a:ea typeface="Lato" panose="020B0604020202020204" charset="0"/>
                          <a:cs typeface="Lato" panose="020B0604020202020204" charset="0"/>
                        </a:rPr>
                        <a:t>It is difficult to go to sleep when…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61645">
                        <a:spcBef>
                          <a:spcPts val="795"/>
                        </a:spcBef>
                        <a:spcAft>
                          <a:spcPts val="0"/>
                        </a:spcAft>
                      </a:pPr>
                      <a:r>
                        <a:rPr lang="en-GB" sz="2000" b="1" dirty="0">
                          <a:solidFill>
                            <a:schemeClr val="tx1"/>
                          </a:solidFill>
                          <a:effectLst/>
                          <a:latin typeface="Lato" panose="020B0604020202020204" charset="0"/>
                          <a:ea typeface="Lato" panose="020B0604020202020204" charset="0"/>
                          <a:cs typeface="Lato" panose="020B0604020202020204" charset="0"/>
                        </a:rPr>
                        <a:t>A solution to this might be….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56218701"/>
                  </a:ext>
                </a:extLst>
              </a:tr>
              <a:tr h="74459">
                <a:tc>
                  <a:txBody>
                    <a:bodyPr/>
                    <a:lstStyle/>
                    <a:p>
                      <a:pPr lvl="1">
                        <a:spcAft>
                          <a:spcPts val="0"/>
                        </a:spcAft>
                      </a:pPr>
                      <a:r>
                        <a:rPr lang="en-GB" sz="2000" b="0" dirty="0">
                          <a:solidFill>
                            <a:schemeClr val="tx1"/>
                          </a:solidFill>
                          <a:effectLst/>
                          <a:latin typeface="Lato" panose="020B0604020202020204" charset="0"/>
                          <a:ea typeface="Lato" panose="020B0604020202020204" charset="0"/>
                          <a:cs typeface="Lato" panose="020B0604020202020204" charset="0"/>
                        </a:rPr>
                        <a:t>Someone has been watching TV, or playing games online before bed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2000" b="0" dirty="0">
                          <a:solidFill>
                            <a:schemeClr val="tx1"/>
                          </a:solidFill>
                          <a:effectLst/>
                          <a:latin typeface="Lato" panose="020B0604020202020204" charset="0"/>
                          <a:ea typeface="Lato" panose="020B0604020202020204" charset="0"/>
                          <a:cs typeface="Lato" panose="020B0604020202020204" charset="0"/>
                        </a:rPr>
                        <a:t>Turning off all </a:t>
                      </a:r>
                      <a:r>
                        <a:rPr lang="en-GB" sz="2000" b="0" kern="1200" dirty="0">
                          <a:solidFill>
                            <a:schemeClr val="tx1"/>
                          </a:solidFill>
                          <a:effectLst/>
                          <a:latin typeface="Lato" panose="020B0604020202020204" charset="0"/>
                          <a:ea typeface="Lato" panose="020B0604020202020204" charset="0"/>
                          <a:cs typeface="Lato" panose="020B0604020202020204" charset="0"/>
                        </a:rPr>
                        <a:t>electronic screens like the TV, computer, tablet, mobile phone at least an hour before bedtime.</a:t>
                      </a:r>
                    </a:p>
                    <a:p>
                      <a:pPr>
                        <a:spcAft>
                          <a:spcPts val="0"/>
                        </a:spcAft>
                      </a:pPr>
                      <a:endParaRPr lang="en-GB" sz="2000" b="0" dirty="0">
                        <a:solidFill>
                          <a:schemeClr val="tx1"/>
                        </a:solidFill>
                        <a:effectLst/>
                        <a:latin typeface="Lato" panose="020B0604020202020204" charset="0"/>
                        <a:ea typeface="Lato" panose="020B0604020202020204" charset="0"/>
                        <a:cs typeface="Lato" panose="020B060402020202020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55885616"/>
                  </a:ext>
                </a:extLst>
              </a:tr>
              <a:tr h="516624">
                <a:tc>
                  <a:txBody>
                    <a:bodyPr/>
                    <a:lstStyle/>
                    <a:p>
                      <a:pPr lvl="1">
                        <a:spcAft>
                          <a:spcPts val="0"/>
                        </a:spcAft>
                      </a:pPr>
                      <a:r>
                        <a:rPr lang="en-GB" sz="2000" b="0" dirty="0">
                          <a:solidFill>
                            <a:schemeClr val="tx1"/>
                          </a:solidFill>
                          <a:effectLst/>
                          <a:latin typeface="Lato" panose="020B0604020202020204" charset="0"/>
                          <a:ea typeface="Lato" panose="020B0604020202020204" charset="0"/>
                          <a:cs typeface="Lato" panose="020B0604020202020204" charset="0"/>
                        </a:rPr>
                        <a:t>Someone is nervous or worried about something, e.g. a test at school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2000" b="0" dirty="0">
                          <a:solidFill>
                            <a:schemeClr val="tx1"/>
                          </a:solidFill>
                          <a:effectLst/>
                          <a:latin typeface="Lato" panose="020B0604020202020204" charset="0"/>
                          <a:ea typeface="Lato" panose="020B0604020202020204" charset="0"/>
                          <a:cs typeface="Lato" panose="020B0604020202020204" charset="0"/>
                        </a:rPr>
                        <a:t> Do something relaxing before bed, e.g. reading a book, cuddling a pet, listening to a story</a:t>
                      </a:r>
                    </a:p>
                    <a:p>
                      <a:pPr>
                        <a:spcAft>
                          <a:spcPts val="0"/>
                        </a:spcAft>
                      </a:pPr>
                      <a:endParaRPr lang="en-GB" sz="2000" b="0" dirty="0">
                        <a:solidFill>
                          <a:schemeClr val="tx1"/>
                        </a:solidFill>
                        <a:effectLst/>
                        <a:latin typeface="Lato" panose="020B0604020202020204" charset="0"/>
                        <a:ea typeface="Lato" panose="020B0604020202020204" charset="0"/>
                        <a:cs typeface="Lato" panose="020B060402020202020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08440208"/>
                  </a:ext>
                </a:extLst>
              </a:tr>
              <a:tr h="516624">
                <a:tc>
                  <a:txBody>
                    <a:bodyPr/>
                    <a:lstStyle/>
                    <a:p>
                      <a:pPr lvl="1">
                        <a:spcAft>
                          <a:spcPts val="0"/>
                        </a:spcAft>
                      </a:pPr>
                      <a:r>
                        <a:rPr lang="en-GB" sz="2000" b="0" dirty="0">
                          <a:solidFill>
                            <a:schemeClr val="tx1"/>
                          </a:solidFill>
                          <a:effectLst/>
                          <a:latin typeface="Lato" panose="020B0604020202020204" charset="0"/>
                          <a:ea typeface="Lato" panose="020B0604020202020204" charset="0"/>
                          <a:cs typeface="Lato" panose="020B0604020202020204" charset="0"/>
                        </a:rPr>
                        <a:t>Someone drinks a sugary drink, such as orange juice or hot chocolate, before bed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2000" b="0" dirty="0">
                          <a:solidFill>
                            <a:schemeClr val="tx1"/>
                          </a:solidFill>
                          <a:effectLst/>
                          <a:latin typeface="Lato" panose="020B0604020202020204" charset="0"/>
                          <a:ea typeface="Lato" panose="020B0604020202020204" charset="0"/>
                          <a:cs typeface="Lato" panose="020B0604020202020204" charset="0"/>
                        </a:rPr>
                        <a:t> Avoid drinking anything sugary and with caffeine in it before bed</a:t>
                      </a:r>
                    </a:p>
                    <a:p>
                      <a:pPr>
                        <a:spcAft>
                          <a:spcPts val="0"/>
                        </a:spcAft>
                      </a:pPr>
                      <a:endParaRPr lang="en-GB" sz="2000" b="0" dirty="0">
                        <a:solidFill>
                          <a:schemeClr val="tx1"/>
                        </a:solidFill>
                        <a:effectLst/>
                        <a:latin typeface="Lato" panose="020B0604020202020204" charset="0"/>
                        <a:ea typeface="Lato" panose="020B0604020202020204" charset="0"/>
                        <a:cs typeface="Lato" panose="020B0604020202020204" charset="0"/>
                      </a:endParaRPr>
                    </a:p>
                    <a:p>
                      <a:pPr>
                        <a:spcAft>
                          <a:spcPts val="0"/>
                        </a:spcAft>
                      </a:pPr>
                      <a:endParaRPr lang="en-GB" sz="2000" b="0" dirty="0">
                        <a:solidFill>
                          <a:schemeClr val="tx1"/>
                        </a:solidFill>
                        <a:effectLst/>
                        <a:latin typeface="Lato" panose="020B0604020202020204" charset="0"/>
                        <a:ea typeface="Lato" panose="020B0604020202020204" charset="0"/>
                        <a:cs typeface="Lato" panose="020B060402020202020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70758395"/>
                  </a:ext>
                </a:extLst>
              </a:tr>
              <a:tr h="254472">
                <a:tc gridSpan="2">
                  <a:txBody>
                    <a:bodyPr/>
                    <a:lstStyle/>
                    <a:p>
                      <a:pPr marL="320040">
                        <a:spcBef>
                          <a:spcPts val="795"/>
                        </a:spcBef>
                        <a:spcAft>
                          <a:spcPts val="0"/>
                        </a:spcAft>
                      </a:pPr>
                      <a:r>
                        <a:rPr lang="en-GB" sz="2000" b="1" dirty="0">
                          <a:solidFill>
                            <a:schemeClr val="tx1"/>
                          </a:solidFill>
                          <a:effectLst/>
                          <a:latin typeface="Lato" panose="020B0604020202020204" charset="0"/>
                          <a:ea typeface="Lato" panose="020B0604020202020204" charset="0"/>
                          <a:cs typeface="Lato" panose="020B0604020202020204" charset="0"/>
                        </a:rPr>
                        <a:t>Individual steps I would need to take to carry out the sleep solution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xmlns="" val="210606342"/>
                  </a:ext>
                </a:extLst>
              </a:tr>
              <a:tr h="362335">
                <a:tc gridSpan="2">
                  <a:txBody>
                    <a:bodyPr/>
                    <a:lstStyle/>
                    <a:p>
                      <a:pPr marL="800100" lvl="1" indent="-342900">
                        <a:spcAft>
                          <a:spcPts val="0"/>
                        </a:spcAft>
                        <a:buFontTx/>
                        <a:buBlip>
                          <a:blip r:embed="rId3"/>
                        </a:buBlip>
                      </a:pPr>
                      <a:r>
                        <a:rPr lang="en-GB" sz="2000" b="0" dirty="0" smtClean="0">
                          <a:solidFill>
                            <a:schemeClr val="tx1"/>
                          </a:solidFill>
                          <a:effectLst/>
                          <a:latin typeface="Lato" panose="020B0604020202020204" charset="0"/>
                          <a:ea typeface="Lato" panose="020B0604020202020204" charset="0"/>
                          <a:cs typeface="Lato" panose="020B0604020202020204" charset="0"/>
                        </a:rPr>
                        <a:t> </a:t>
                      </a:r>
                      <a:endParaRPr lang="en-GB" sz="2000" b="0" dirty="0">
                        <a:solidFill>
                          <a:schemeClr val="tx1"/>
                        </a:solidFill>
                        <a:effectLst/>
                        <a:latin typeface="Lato" panose="020B0604020202020204" charset="0"/>
                        <a:ea typeface="Lato" panose="020B0604020202020204" charset="0"/>
                        <a:cs typeface="Lato" panose="020B060402020202020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xmlns="" val="5826220"/>
                  </a:ext>
                </a:extLst>
              </a:tr>
              <a:tr h="362335">
                <a:tc gridSpan="2">
                  <a:txBody>
                    <a:bodyPr/>
                    <a:lstStyle/>
                    <a:p>
                      <a:pPr marL="800100" lvl="1" indent="-342900">
                        <a:spcAft>
                          <a:spcPts val="0"/>
                        </a:spcAft>
                        <a:buFontTx/>
                        <a:buBlip>
                          <a:blip r:embed="rId3"/>
                        </a:buBlip>
                      </a:pPr>
                      <a:r>
                        <a:rPr lang="en-GB" sz="2000" b="0" dirty="0">
                          <a:solidFill>
                            <a:schemeClr val="tx1"/>
                          </a:solidFill>
                          <a:effectLst/>
                          <a:latin typeface="Lato" panose="020B0604020202020204" charset="0"/>
                          <a:ea typeface="Lato" panose="020B0604020202020204" charset="0"/>
                          <a:cs typeface="Lato" panose="020B0604020202020204"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xmlns="" val="4186367066"/>
                  </a:ext>
                </a:extLst>
              </a:tr>
              <a:tr h="362335">
                <a:tc gridSpan="2">
                  <a:txBody>
                    <a:bodyPr/>
                    <a:lstStyle/>
                    <a:p>
                      <a:pPr marL="800100" lvl="1" indent="-342900">
                        <a:spcAft>
                          <a:spcPts val="0"/>
                        </a:spcAft>
                        <a:buFontTx/>
                        <a:buBlip>
                          <a:blip r:embed="rId3"/>
                        </a:buBlip>
                      </a:pPr>
                      <a:r>
                        <a:rPr lang="en-GB" sz="2000" b="0" dirty="0">
                          <a:solidFill>
                            <a:schemeClr val="tx1"/>
                          </a:solidFill>
                          <a:effectLst/>
                          <a:latin typeface="Lato" panose="020B0604020202020204" charset="0"/>
                          <a:ea typeface="Lato" panose="020B0604020202020204" charset="0"/>
                          <a:cs typeface="Lato" panose="020B0604020202020204"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xmlns="" val="3793248874"/>
                  </a:ext>
                </a:extLst>
              </a:tr>
            </a:tbl>
          </a:graphicData>
        </a:graphic>
      </p:graphicFrame>
      <p:sp>
        <p:nvSpPr>
          <p:cNvPr id="4" name="Rectangle 3">
            <a:extLst>
              <a:ext uri="{FF2B5EF4-FFF2-40B4-BE49-F238E27FC236}">
                <a16:creationId xmlns:a16="http://schemas.microsoft.com/office/drawing/2014/main" xmlns="" id="{3A9D670D-899A-4ACE-B402-1D91C13E56FF}"/>
              </a:ext>
            </a:extLst>
          </p:cNvPr>
          <p:cNvSpPr/>
          <p:nvPr/>
        </p:nvSpPr>
        <p:spPr>
          <a:xfrm>
            <a:off x="4521001" y="1371600"/>
            <a:ext cx="4394401" cy="1142999"/>
          </a:xfrm>
          <a:prstGeom prst="rect">
            <a:avLst/>
          </a:prstGeom>
          <a:solidFill>
            <a:srgbClr val="7476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xmlns="" id="{4B924D80-062C-4F78-B50F-02D551EA0158}"/>
              </a:ext>
            </a:extLst>
          </p:cNvPr>
          <p:cNvSpPr/>
          <p:nvPr/>
        </p:nvSpPr>
        <p:spPr>
          <a:xfrm>
            <a:off x="4520999" y="2586110"/>
            <a:ext cx="4394401" cy="1142999"/>
          </a:xfrm>
          <a:prstGeom prst="rect">
            <a:avLst/>
          </a:prstGeom>
          <a:solidFill>
            <a:srgbClr val="9551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xmlns="" id="{9F8FE968-0728-4B4E-A201-CEEE30741AD9}"/>
              </a:ext>
            </a:extLst>
          </p:cNvPr>
          <p:cNvSpPr/>
          <p:nvPr/>
        </p:nvSpPr>
        <p:spPr>
          <a:xfrm>
            <a:off x="4521000" y="3800620"/>
            <a:ext cx="4394401" cy="1142999"/>
          </a:xfrm>
          <a:prstGeom prst="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927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9" restart="whenNotActive" fill="hold" evtFilter="cancelBubble" nodeType="interactiveSeq">
                <p:stCondLst>
                  <p:cond evt="onClick" delay="0">
                    <p:tgtEl>
                      <p:spTgt spid="18"/>
                    </p:tgtEl>
                  </p:cond>
                </p:stCondLst>
                <p:endSync evt="end" delay="0">
                  <p:rtn val="all"/>
                </p:endSync>
                <p:childTnLst>
                  <p:par>
                    <p:cTn id="20" fill="hold">
                      <p:stCondLst>
                        <p:cond delay="0"/>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2" grpId="0"/>
      <p:bldP spid="4"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4924" y="509280"/>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Sleep: Where are we now?</a:t>
            </a:r>
          </a:p>
        </p:txBody>
      </p:sp>
      <p:sp>
        <p:nvSpPr>
          <p:cNvPr id="8" name="TextBox 7"/>
          <p:cNvSpPr txBox="1"/>
          <p:nvPr/>
        </p:nvSpPr>
        <p:spPr>
          <a:xfrm>
            <a:off x="244924" y="1597756"/>
            <a:ext cx="7187957" cy="5724644"/>
          </a:xfrm>
          <a:prstGeom prst="rect">
            <a:avLst/>
          </a:prstGeom>
          <a:noFill/>
        </p:spPr>
        <p:txBody>
          <a:bodyPr wrap="square" rtlCol="0">
            <a:spAutoFit/>
          </a:bodyPr>
          <a:lstStyle/>
          <a:p>
            <a:r>
              <a:rPr lang="en-US" sz="2800" dirty="0">
                <a:latin typeface="League Spartan" panose="00000800000000000000" pitchFamily="50" charset="0"/>
              </a:rPr>
              <a:t>Go back to the  ‘What’s our starting point?’ activity</a:t>
            </a:r>
          </a:p>
          <a:p>
            <a:endParaRPr lang="en-US" sz="1600" dirty="0"/>
          </a:p>
          <a:p>
            <a:pPr lvl="1"/>
            <a:r>
              <a:rPr lang="en-US" sz="2400" dirty="0">
                <a:latin typeface="Lato" panose="020F0502020204030203" pitchFamily="34" charset="0"/>
                <a:ea typeface="Lato" panose="020F0502020204030203" pitchFamily="34" charset="0"/>
                <a:cs typeface="Lato" panose="020F0502020204030203" pitchFamily="34" charset="0"/>
              </a:rPr>
              <a:t>Use a different </a:t>
            </a:r>
            <a:r>
              <a:rPr lang="en-US" sz="2400" dirty="0" err="1">
                <a:latin typeface="Lato" panose="020F0502020204030203" pitchFamily="34" charset="0"/>
                <a:ea typeface="Lato" panose="020F0502020204030203" pitchFamily="34" charset="0"/>
                <a:cs typeface="Lato" panose="020F0502020204030203" pitchFamily="34" charset="0"/>
              </a:rPr>
              <a:t>colour</a:t>
            </a:r>
            <a:r>
              <a:rPr lang="en-US" sz="2400" dirty="0">
                <a:latin typeface="Lato" panose="020F0502020204030203" pitchFamily="34" charset="0"/>
                <a:ea typeface="Lato" panose="020F0502020204030203" pitchFamily="34" charset="0"/>
                <a:cs typeface="Lato" panose="020F0502020204030203" pitchFamily="34" charset="0"/>
              </a:rPr>
              <a:t> pen or pencil to change your draw and write…</a:t>
            </a:r>
          </a:p>
          <a:p>
            <a:pPr lvl="1"/>
            <a:endParaRPr lang="en-US" sz="2400" dirty="0">
              <a:latin typeface="Lato" panose="020F0502020204030203" pitchFamily="34" charset="0"/>
              <a:ea typeface="Lato" panose="020F0502020204030203" pitchFamily="34" charset="0"/>
              <a:cs typeface="Lato" panose="020F0502020204030203" pitchFamily="34" charset="0"/>
            </a:endParaRPr>
          </a:p>
          <a:p>
            <a:pPr lvl="1"/>
            <a:r>
              <a:rPr lang="en-US" sz="2400" dirty="0">
                <a:latin typeface="Lato" panose="020F0502020204030203" pitchFamily="34" charset="0"/>
                <a:ea typeface="Lato" panose="020F0502020204030203" pitchFamily="34" charset="0"/>
                <a:cs typeface="Lato" panose="020F0502020204030203" pitchFamily="34" charset="0"/>
              </a:rPr>
              <a:t>Is there anything you would like to change about your pictures?</a:t>
            </a:r>
          </a:p>
          <a:p>
            <a:pPr lvl="1"/>
            <a:endParaRPr lang="en-US" sz="2400" dirty="0">
              <a:latin typeface="Lato" panose="020F0502020204030203" pitchFamily="34" charset="0"/>
              <a:ea typeface="Lato" panose="020F0502020204030203" pitchFamily="34" charset="0"/>
              <a:cs typeface="Lato" panose="020F0502020204030203" pitchFamily="34" charset="0"/>
            </a:endParaRPr>
          </a:p>
          <a:p>
            <a:pPr lvl="1"/>
            <a:endParaRPr lang="en-US" sz="600" dirty="0">
              <a:latin typeface="Lato" panose="020F0502020204030203" pitchFamily="34" charset="0"/>
              <a:ea typeface="Lato" panose="020F0502020204030203" pitchFamily="34" charset="0"/>
              <a:cs typeface="Lato" panose="020F0502020204030203" pitchFamily="34" charset="0"/>
            </a:endParaRPr>
          </a:p>
          <a:p>
            <a:pPr lvl="1"/>
            <a:r>
              <a:rPr lang="en-US" sz="2400" dirty="0">
                <a:latin typeface="Lato" panose="020F0502020204030203" pitchFamily="34" charset="0"/>
                <a:ea typeface="Lato" panose="020F0502020204030203" pitchFamily="34" charset="0"/>
                <a:cs typeface="Lato" panose="020F0502020204030203" pitchFamily="34" charset="0"/>
              </a:rPr>
              <a:t>Is there anything you would like to add to your pictures?</a:t>
            </a:r>
          </a:p>
          <a:p>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 </a:t>
            </a:r>
            <a:endParaRPr lang="en-GB" sz="2400" dirty="0">
              <a:latin typeface="Lato" panose="020F0502020204030203" pitchFamily="34" charset="0"/>
              <a:ea typeface="Lato" panose="020F0502020204030203" pitchFamily="34" charset="0"/>
              <a:cs typeface="Lato" panose="020F0502020204030203" pitchFamily="34" charset="0"/>
            </a:endParaRPr>
          </a:p>
          <a:p>
            <a:endParaRPr lang="en-US" sz="2400" dirty="0">
              <a:latin typeface="Lato" panose="020F0502020204030203" pitchFamily="34" charset="0"/>
              <a:ea typeface="Lato" panose="020F0502020204030203" pitchFamily="34" charset="0"/>
              <a:cs typeface="Lato" panose="020F0502020204030203" pitchFamily="34" charset="0"/>
            </a:endParaRPr>
          </a:p>
          <a:p>
            <a:endParaRPr lang="en-US" sz="2400" dirty="0">
              <a:latin typeface="Lato" panose="020F0502020204030203" pitchFamily="34" charset="0"/>
              <a:ea typeface="Lato" panose="020F0502020204030203" pitchFamily="34" charset="0"/>
              <a:cs typeface="Lato" panose="020F0502020204030203" pitchFamily="34" charset="0"/>
            </a:endParaRPr>
          </a:p>
        </p:txBody>
      </p:sp>
      <p:pic>
        <p:nvPicPr>
          <p:cNvPr id="2052" name="Picture 4" descr="Artistic, Bright, Color, Colored"/>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602344" y="710064"/>
            <a:ext cx="3002692" cy="250251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8</a:t>
            </a:fld>
            <a:endParaRPr lang="en-GB" dirty="0"/>
          </a:p>
        </p:txBody>
      </p:sp>
      <p:sp>
        <p:nvSpPr>
          <p:cNvPr id="11" name="Footer Placeholder 3">
            <a:extLst>
              <a:ext uri="{FF2B5EF4-FFF2-40B4-BE49-F238E27FC236}">
                <a16:creationId xmlns:a16="http://schemas.microsoft.com/office/drawing/2014/main" xmlns="" id="{C69482E8-E643-47B2-81D8-E53B236F391A}"/>
              </a:ext>
            </a:extLst>
          </p:cNvPr>
          <p:cNvSpPr>
            <a:spLocks noGrp="1"/>
          </p:cNvSpPr>
          <p:nvPr>
            <p:ph type="ftr" sz="quarter" idx="11"/>
          </p:nvPr>
        </p:nvSpPr>
        <p:spPr>
          <a:xfrm>
            <a:off x="-4412" y="6391510"/>
            <a:ext cx="12192000" cy="365125"/>
          </a:xfrm>
        </p:spPr>
        <p:txBody>
          <a:bodyPr/>
          <a:lstStyle/>
          <a:p>
            <a:r>
              <a:rPr lang="en-GB" sz="1050" dirty="0"/>
              <a:t>© PSHE Association 2020</a:t>
            </a:r>
            <a:r>
              <a:rPr lang="en-GB" dirty="0"/>
              <a:t>	 </a:t>
            </a:r>
          </a:p>
        </p:txBody>
      </p:sp>
      <p:sp>
        <p:nvSpPr>
          <p:cNvPr id="5" name="Thought Bubble: Cloud 4">
            <a:extLst>
              <a:ext uri="{FF2B5EF4-FFF2-40B4-BE49-F238E27FC236}">
                <a16:creationId xmlns:a16="http://schemas.microsoft.com/office/drawing/2014/main" xmlns="" id="{67ECEE9D-A824-4D38-B025-70127B7D1012}"/>
              </a:ext>
            </a:extLst>
          </p:cNvPr>
          <p:cNvSpPr/>
          <p:nvPr/>
        </p:nvSpPr>
        <p:spPr>
          <a:xfrm>
            <a:off x="7682217" y="3704445"/>
            <a:ext cx="4385168" cy="2195199"/>
          </a:xfrm>
          <a:prstGeom prst="cloudCallout">
            <a:avLst>
              <a:gd name="adj1" fmla="val 43095"/>
              <a:gd name="adj2" fmla="val 64692"/>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dirty="0">
                <a:solidFill>
                  <a:schemeClr val="bg1"/>
                </a:solidFill>
              </a:rPr>
              <a:t>Can you think of one thing that you could change about your bedtime routine to help you to get better sleep?</a:t>
            </a:r>
          </a:p>
        </p:txBody>
      </p:sp>
    </p:spTree>
    <p:extLst>
      <p:ext uri="{BB962C8B-B14F-4D97-AF65-F5344CB8AC3E}">
        <p14:creationId xmlns:p14="http://schemas.microsoft.com/office/powerpoint/2010/main" val="257505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3387" y="501822"/>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Remember…</a:t>
            </a:r>
          </a:p>
        </p:txBody>
      </p:sp>
      <p:sp>
        <p:nvSpPr>
          <p:cNvPr id="8" name="TextBox 7"/>
          <p:cNvSpPr txBox="1"/>
          <p:nvPr/>
        </p:nvSpPr>
        <p:spPr>
          <a:xfrm>
            <a:off x="568697" y="1457381"/>
            <a:ext cx="5330614" cy="3046988"/>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Finding it hard to get to sleep or not wanting to get up in the morning are all typical experiences as part of growing up.  Many adults can sometimes find it hard too.  It can sometimes happen when people feel worried or feel stressed about something.  </a:t>
            </a:r>
          </a:p>
        </p:txBody>
      </p:sp>
      <p:sp>
        <p:nvSpPr>
          <p:cNvPr id="10" name="TextBox 9"/>
          <p:cNvSpPr txBox="1"/>
          <p:nvPr/>
        </p:nvSpPr>
        <p:spPr>
          <a:xfrm>
            <a:off x="6643056" y="2806985"/>
            <a:ext cx="5544532" cy="2308324"/>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The </a:t>
            </a:r>
            <a:r>
              <a:rPr lang="en-US" sz="2400" b="1" dirty="0" err="1">
                <a:latin typeface="Lato" panose="020F0502020204030203" pitchFamily="34" charset="0"/>
                <a:ea typeface="Lato" panose="020F0502020204030203" pitchFamily="34" charset="0"/>
                <a:cs typeface="Lato" panose="020F0502020204030203" pitchFamily="34" charset="0"/>
              </a:rPr>
              <a:t>ChildLine</a:t>
            </a:r>
            <a:r>
              <a:rPr lang="en-US" sz="2400" b="1" dirty="0">
                <a:latin typeface="Lato" panose="020F0502020204030203" pitchFamily="34" charset="0"/>
                <a:ea typeface="Lato" panose="020F0502020204030203" pitchFamily="34" charset="0"/>
                <a:cs typeface="Lato" panose="020F0502020204030203" pitchFamily="34" charset="0"/>
              </a:rPr>
              <a:t> website </a:t>
            </a:r>
            <a:r>
              <a:rPr lang="en-US" sz="2400" dirty="0">
                <a:latin typeface="Lato" panose="020F0502020204030203" pitchFamily="34" charset="0"/>
                <a:ea typeface="Lato" panose="020F0502020204030203" pitchFamily="34" charset="0"/>
                <a:cs typeface="Lato" panose="020F0502020204030203" pitchFamily="34" charset="0"/>
              </a:rPr>
              <a:t>also has advice about sleep for young people:</a:t>
            </a:r>
          </a:p>
          <a:p>
            <a:r>
              <a:rPr lang="en-US" sz="2400" dirty="0">
                <a:solidFill>
                  <a:schemeClr val="bg1">
                    <a:lumMod val="50000"/>
                  </a:schemeClr>
                </a:solidFill>
                <a:hlinkClick r:id="rId3"/>
              </a:rPr>
              <a:t>www.childline.org.uk</a:t>
            </a:r>
            <a:endParaRPr lang="en-US" sz="2400" dirty="0">
              <a:solidFill>
                <a:schemeClr val="bg1">
                  <a:lumMod val="50000"/>
                </a:schemeClr>
              </a:solidFill>
            </a:endParaRPr>
          </a:p>
          <a:p>
            <a:endParaRPr lang="en-US" sz="2400" dirty="0">
              <a:solidFill>
                <a:schemeClr val="bg1">
                  <a:lumMod val="50000"/>
                </a:schemeClr>
              </a:solidFill>
            </a:endParaRPr>
          </a:p>
          <a:p>
            <a:r>
              <a:rPr lang="en-US" sz="2400" dirty="0">
                <a:latin typeface="Lato" panose="020B0604020202020204" charset="0"/>
                <a:ea typeface="Lato" panose="020B0604020202020204" charset="0"/>
                <a:cs typeface="Lato" panose="020B0604020202020204" charset="0"/>
              </a:rPr>
              <a:t>Click </a:t>
            </a:r>
            <a:r>
              <a:rPr lang="en-US" sz="2400" dirty="0">
                <a:latin typeface="Lato" panose="020B0604020202020204" charset="0"/>
                <a:ea typeface="Lato" panose="020B0604020202020204" charset="0"/>
                <a:cs typeface="Lato" panose="020B0604020202020204" charset="0"/>
                <a:hlinkClick r:id="rId4"/>
              </a:rPr>
              <a:t>here</a:t>
            </a:r>
            <a:r>
              <a:rPr lang="en-US" sz="2400" dirty="0">
                <a:latin typeface="Lato" panose="020B0604020202020204" charset="0"/>
                <a:ea typeface="Lato" panose="020B0604020202020204" charset="0"/>
                <a:cs typeface="Lato" panose="020B0604020202020204" charset="0"/>
              </a:rPr>
              <a:t> to discover Childline’s 8 tips for better sleep!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9</a:t>
            </a:fld>
            <a:endParaRPr lang="en-GB" dirty="0"/>
          </a:p>
        </p:txBody>
      </p:sp>
      <p:sp>
        <p:nvSpPr>
          <p:cNvPr id="12" name="TextBox 11"/>
          <p:cNvSpPr txBox="1"/>
          <p:nvPr/>
        </p:nvSpPr>
        <p:spPr>
          <a:xfrm>
            <a:off x="568697" y="4567180"/>
            <a:ext cx="5330614" cy="1846659"/>
          </a:xfrm>
          <a:prstGeom prst="rect">
            <a:avLst/>
          </a:prstGeom>
          <a:noFill/>
        </p:spPr>
        <p:txBody>
          <a:bodyPr wrap="square" rtlCol="0">
            <a:spAutoFit/>
          </a:bodyPr>
          <a:lstStyle/>
          <a:p>
            <a:r>
              <a:rPr lang="en-GB" sz="2400" dirty="0">
                <a:latin typeface="Lato" panose="020F0502020204030203" pitchFamily="34" charset="0"/>
                <a:ea typeface="Lato" panose="020F0502020204030203" pitchFamily="34" charset="0"/>
                <a:cs typeface="Lato" panose="020F0502020204030203" pitchFamily="34" charset="0"/>
              </a:rPr>
              <a:t>If you’re worried about your sleep, you should always speak to your parent or a trusted adult so they can help you. </a:t>
            </a:r>
          </a:p>
          <a:p>
            <a:endParaRPr lang="en-GB" dirty="0"/>
          </a:p>
        </p:txBody>
      </p:sp>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00820" y="161311"/>
            <a:ext cx="3337793" cy="2305163"/>
          </a:xfrm>
          <a:prstGeom prst="rect">
            <a:avLst/>
          </a:prstGeom>
        </p:spPr>
      </p:pic>
      <p:sp>
        <p:nvSpPr>
          <p:cNvPr id="9" name="Footer Placeholder 3">
            <a:extLst>
              <a:ext uri="{FF2B5EF4-FFF2-40B4-BE49-F238E27FC236}">
                <a16:creationId xmlns:a16="http://schemas.microsoft.com/office/drawing/2014/main" xmlns="" id="{14C9DC31-08FF-495F-9EEF-6D3ED5FE8E4B}"/>
              </a:ext>
            </a:extLst>
          </p:cNvPr>
          <p:cNvSpPr>
            <a:spLocks noGrp="1"/>
          </p:cNvSpPr>
          <p:nvPr>
            <p:ph type="ftr" sz="quarter" idx="11"/>
          </p:nvPr>
        </p:nvSpPr>
        <p:spPr>
          <a:xfrm>
            <a:off x="-4412" y="6391510"/>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304632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3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3791</TotalTime>
  <Words>981</Words>
  <Application>Microsoft Office PowerPoint</Application>
  <PresentationFormat>Custom</PresentationFormat>
  <Paragraphs>133</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Open Sans Light</vt:lpstr>
      <vt:lpstr>Lato</vt:lpstr>
      <vt:lpstr>Gill Sans MT</vt:lpstr>
      <vt:lpstr>League Spartan</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PSHE Association©</dc:creator>
  <cp:lastModifiedBy>Staff</cp:lastModifiedBy>
  <cp:revision>246</cp:revision>
  <dcterms:created xsi:type="dcterms:W3CDTF">2018-11-29T11:01:12Z</dcterms:created>
  <dcterms:modified xsi:type="dcterms:W3CDTF">2020-03-30T15:14:01Z</dcterms:modified>
</cp:coreProperties>
</file>