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5"/>
  </p:notesMasterIdLst>
  <p:sldIdLst>
    <p:sldId id="308" r:id="rId2"/>
    <p:sldId id="288" r:id="rId3"/>
    <p:sldId id="289" r:id="rId4"/>
    <p:sldId id="290" r:id="rId5"/>
    <p:sldId id="305" r:id="rId6"/>
    <p:sldId id="295" r:id="rId7"/>
    <p:sldId id="291" r:id="rId8"/>
    <p:sldId id="307" r:id="rId9"/>
    <p:sldId id="296" r:id="rId10"/>
    <p:sldId id="306" r:id="rId11"/>
    <p:sldId id="287" r:id="rId12"/>
    <p:sldId id="299" r:id="rId13"/>
    <p:sldId id="300" r:id="rId14"/>
  </p:sldIdLst>
  <p:sldSz cx="12192000" cy="6858000"/>
  <p:notesSz cx="6858000" cy="9144000"/>
  <p:embeddedFontLst>
    <p:embeddedFont>
      <p:font typeface="Open Sans Light" panose="020B0604020202020204" charset="0"/>
      <p:regular r:id="rId16"/>
      <p:italic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League Spartan" panose="020B0604020202020204" charset="0"/>
      <p:bold r:id="rId22"/>
    </p:embeddedFont>
    <p:embeddedFont>
      <p:font typeface="Open Sans Extrabold" panose="020B0604020202020204" charset="0"/>
      <p:bold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Gill Sans MT" panose="020B0502020104020203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artin" initials="SM" lastIdx="100" clrIdx="0">
    <p:extLst/>
  </p:cmAuthor>
  <p:cmAuthor id="2" name="Karen" initials="KS" lastIdx="7" clrIdx="1"/>
  <p:cmAuthor id="3" name="Jenny Barksfield" initials="JB" lastIdx="12" clrIdx="2">
    <p:extLst/>
  </p:cmAuthor>
  <p:cmAuthor id="4" name="Jenny Fox" initials="JF" lastIdx="7" clrIdx="3">
    <p:extLst/>
  </p:cmAuthor>
  <p:cmAuthor id="5" name="Helen Emerson" initials="HE" lastIdx="3" clrIdx="4">
    <p:extLst/>
  </p:cmAuthor>
  <p:cmAuthor id="6" name="Bethan Miller" initials="BM" lastIdx="28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  <a:srgbClr val="747679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188" autoAdjust="0"/>
  </p:normalViewPr>
  <p:slideViewPr>
    <p:cSldViewPr snapToGrid="0">
      <p:cViewPr>
        <p:scale>
          <a:sx n="63" d="100"/>
          <a:sy n="63" d="100"/>
        </p:scale>
        <p:origin x="-10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boys-kids-children-two-pair-286151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321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071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endParaRPr lang="en-GB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94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 smtClean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66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7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26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endParaRPr lang="en-GB" dirty="0" smtClean="0">
              <a:effectLst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6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40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076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66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59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63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/>
              <a:t>20/04/2020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 smtClean="0"/>
              <a:t>© PSHE Association 2018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pshe-association.org.uk/guide-parents-and-carers-educating-children-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hildline.org.uk/get-support/" TargetMode="External"/><Relationship Id="rId4" Type="http://schemas.openxmlformats.org/officeDocument/2006/relationships/hyperlink" Target="http://www.childline.org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56690" y="3927044"/>
            <a:ext cx="692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Home learning lesson: Expressing feelings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325" y="590433"/>
            <a:ext cx="1250731" cy="103454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018" y="2934658"/>
            <a:ext cx="6747641" cy="830997"/>
          </a:xfrm>
          <a:prstGeom prst="rect">
            <a:avLst/>
          </a:prstGeom>
          <a:solidFill>
            <a:srgbClr val="95519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Mental health and emotional wellbeing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KS2 (Y3-4)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558386"/>
            <a:ext cx="12192000" cy="3079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301516" y="363207"/>
            <a:ext cx="3773892" cy="2062802"/>
          </a:xfrm>
          <a:prstGeom prst="cloudCallout">
            <a:avLst>
              <a:gd name="adj1" fmla="val 59912"/>
              <a:gd name="adj2" fmla="val 59483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Parents: read our helpful guidance before you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start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93" y="363207"/>
            <a:ext cx="1814538" cy="1024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11" y="685315"/>
            <a:ext cx="2020057" cy="18793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5760D00-5BB6-47E6-93A5-8C19966AB71C}"/>
              </a:ext>
            </a:extLst>
          </p:cNvPr>
          <p:cNvSpPr txBox="1"/>
          <p:nvPr/>
        </p:nvSpPr>
        <p:spPr>
          <a:xfrm>
            <a:off x="9234057" y="195939"/>
            <a:ext cx="2746662" cy="1077218"/>
          </a:xfrm>
          <a:prstGeom prst="rect">
            <a:avLst/>
          </a:prstGeom>
          <a:solidFill>
            <a:srgbClr val="95519E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Before you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start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9118AF-AF42-410A-8E06-F3E9BD6B8691}"/>
              </a:ext>
            </a:extLst>
          </p:cNvPr>
          <p:cNvSpPr txBox="1"/>
          <p:nvPr/>
        </p:nvSpPr>
        <p:spPr>
          <a:xfrm>
            <a:off x="-98502" y="4851332"/>
            <a:ext cx="692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start, play this slideshow from beginning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53BCC5A-C8FE-4BA2-A56D-6111B9314A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" t="-1" r="2490" b="822"/>
          <a:stretch/>
        </p:blipFill>
        <p:spPr>
          <a:xfrm>
            <a:off x="5142868" y="544289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0EDF2ED-C77A-4E4B-8F6C-EDC78964F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9"/>
          <a:stretch/>
        </p:blipFill>
        <p:spPr>
          <a:xfrm rot="20700138">
            <a:off x="5483527" y="5542122"/>
            <a:ext cx="796930" cy="828395"/>
          </a:xfrm>
          <a:prstGeom prst="rect">
            <a:avLst/>
          </a:prstGeom>
        </p:spPr>
      </p:pic>
      <p:pic>
        <p:nvPicPr>
          <p:cNvPr id="18" name="Picture 17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474" y="2760079"/>
            <a:ext cx="3791962" cy="25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ids, Drawing, Scribble, Lines, Girl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1654" y="4629743"/>
            <a:ext cx="1308979" cy="18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07300" y="5422900"/>
            <a:ext cx="711200" cy="73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24710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10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9455" y="450253"/>
            <a:ext cx="1069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</a:t>
            </a:r>
            <a:r>
              <a:rPr lang="en-GB" sz="40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ays to express feelings</a:t>
            </a:r>
            <a:endParaRPr lang="en-GB" sz="40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244" y="53958"/>
            <a:ext cx="1085850" cy="1085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778" y="1075098"/>
            <a:ext cx="10275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are some of the different ways people can express their feelings?</a:t>
            </a:r>
            <a:endParaRPr lang="en-GB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2" descr="Kids, Clipart, Cute, Design, The Classroom, Learni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7013" y="3263900"/>
            <a:ext cx="1823627" cy="18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ook, Study, Reading, Open, Empty, Page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319" y="2703377"/>
            <a:ext cx="1645504" cy="12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50300" y="5918200"/>
            <a:ext cx="423205" cy="546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8" name="Picture 6" descr="Guitar, Classic, Instrument, Music, So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4024">
            <a:off x="3823133" y="4293833"/>
            <a:ext cx="1009379" cy="187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oud Computing, Lap Tops, Sky, Internet, Technology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3"/>
          <a:stretch/>
        </p:blipFill>
        <p:spPr bwMode="auto">
          <a:xfrm>
            <a:off x="303560" y="2313007"/>
            <a:ext cx="2350438" cy="230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chool Supplies, Book, Paper Tags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8090" y="2677517"/>
            <a:ext cx="1931739" cy="13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chool Supplies, Book, Paper Tags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7263" y="2121091"/>
            <a:ext cx="839286" cy="14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0808994">
            <a:off x="267472" y="4545769"/>
            <a:ext cx="297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riting – diaries, poems, stories, blogs 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19971" y="5489289"/>
            <a:ext cx="104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music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6142" y="2075639"/>
            <a:ext cx="427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rt – drawing, painting, collage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44743" y="5523053"/>
            <a:ext cx="2820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acting, dancing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and singing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50300" y="2899776"/>
            <a:ext cx="261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alking to others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87691" y="4409501"/>
            <a:ext cx="212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ace and body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4885" y="6490143"/>
            <a:ext cx="414815" cy="299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3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11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0150" y="46683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Remember!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150" y="1236277"/>
            <a:ext cx="11458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our feelings is important — it helps our minds stay well. There are many ways you can do this but talking to an adult you trust is one of the best ways. </a:t>
            </a:r>
            <a:endParaRPr lang="en-US" sz="2400" b="1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672620" y="2422437"/>
            <a:ext cx="7975051" cy="3347571"/>
            <a:chOff x="-569223" y="1206698"/>
            <a:chExt cx="7975051" cy="3347571"/>
          </a:xfrm>
        </p:grpSpPr>
        <p:pic>
          <p:nvPicPr>
            <p:cNvPr id="9" name="Picture 6" descr="Directory, Wood, Shield, Signpos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9223" y="1206698"/>
              <a:ext cx="7975051" cy="3347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51566" y="3158967"/>
              <a:ext cx="4446608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ChildLine: </a:t>
              </a:r>
              <a:r>
                <a:rPr lang="en-US" sz="2200" b="1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hlinkClick r:id="rId4"/>
                </a:rPr>
                <a:t>www.childline.org.uk</a:t>
              </a:r>
              <a:r>
                <a:rPr lang="en-US" sz="2200" b="1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  <a:p>
              <a:r>
                <a:rPr lang="en-US" sz="2200" b="1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0800 1111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1566" y="2111042"/>
              <a:ext cx="4429944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2200" b="1" dirty="0" smtClean="0"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Talk to a trusted adult at home or at school</a:t>
              </a:r>
              <a:endParaRPr lang="en-GB" sz="22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99779" y="2569579"/>
            <a:ext cx="5120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are worried about any feeling, always talk to a trusted adult about it.  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9779" y="4072400"/>
            <a:ext cx="5198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want to talk to someone other than a parent or teacher, </a:t>
            </a:r>
            <a:r>
              <a:rPr lang="en-GB" sz="24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ChildLine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can help. See:</a:t>
            </a: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https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://www.childline.org.uk/get-support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/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or phone 0800 1111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09" y="366910"/>
            <a:ext cx="1071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feelings: </a:t>
            </a:r>
          </a:p>
          <a:p>
            <a:r>
              <a:rPr lang="en-GB" sz="4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are you now?</a:t>
            </a:r>
            <a:endParaRPr lang="en-GB" sz="4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9856" y="2129838"/>
            <a:ext cx="62396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 back to the ‘graffiti board?’ activity you did at the start. </a:t>
            </a:r>
          </a:p>
          <a:p>
            <a:endParaRPr lang="en-US" sz="2800" dirty="0" smtClean="0">
              <a:latin typeface="League Spartan" panose="00000800000000000000" pitchFamily="50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Have you learned any new words or ways to describe feelings and emotions?  </a:t>
            </a:r>
          </a:p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Add them to your graffiti board using a </a:t>
            </a:r>
            <a:r>
              <a:rPr lang="en-US" sz="2800" u="sng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different </a:t>
            </a:r>
            <a:r>
              <a:rPr lang="en-US" sz="2800" u="sng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coloured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pen or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pencil.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534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12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782" y="5063367"/>
            <a:ext cx="1950760" cy="1416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817" y="61488"/>
            <a:ext cx="635184" cy="635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104" y="2086280"/>
            <a:ext cx="3516020" cy="27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09" y="687185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Additional activity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991" y="2555835"/>
            <a:ext cx="4587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Produce a piece of artwork (a painting or collage) or descriptive writing (a poem or the beginning of a story) about feelings.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0093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Vertical Scroll 5"/>
          <p:cNvSpPr/>
          <p:nvPr/>
        </p:nvSpPr>
        <p:spPr>
          <a:xfrm>
            <a:off x="6243782" y="1723037"/>
            <a:ext cx="4673600" cy="4074050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102" y="304291"/>
            <a:ext cx="1009196" cy="83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21376" y="3575311"/>
            <a:ext cx="100964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Y3-4 home learning: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Expressing feelings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4412" y="6391510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26" name="Picture 2" descr="Kids, Clipart, Cute, Design, The Classroom, Learn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747" y="307391"/>
            <a:ext cx="3179511" cy="31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7256" y="2605776"/>
            <a:ext cx="10965901" cy="3554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smtClean="0">
                <a:latin typeface="League Spartan" panose="00000800000000000000" pitchFamily="50" charset="0"/>
              </a:rPr>
              <a:t>We </a:t>
            </a:r>
            <a:r>
              <a:rPr lang="en-GB" sz="3200" b="1" dirty="0">
                <a:latin typeface="League Spartan" panose="00000800000000000000" pitchFamily="50" charset="0"/>
              </a:rPr>
              <a:t>will be able to: </a:t>
            </a:r>
          </a:p>
          <a:p>
            <a:pPr lvl="3"/>
            <a:endParaRPr lang="en-GB" sz="100" b="1" dirty="0" smtClean="0">
              <a:latin typeface="Gill Sans MT" panose="020B0502020104020203" pitchFamily="34" charset="0"/>
            </a:endParaRP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name a range of feelings and emotions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match feelings to a scale of intensity and identify strong feelings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describe different feelings and how they are experienced in the body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recognise why it is important for people to express their feelings</a:t>
            </a:r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0257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3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27256" y="836572"/>
            <a:ext cx="105374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dirty="0" smtClean="0">
                <a:latin typeface="League Spartan" panose="00000800000000000000" pitchFamily="50" charset="0"/>
              </a:rPr>
              <a:t>We are learning </a:t>
            </a:r>
            <a:r>
              <a:rPr lang="en-US" sz="3200" b="1" dirty="0" smtClean="0"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about expressing</a:t>
            </a:r>
            <a:r>
              <a:rPr lang="en-GB" sz="3200" b="1" dirty="0" smtClean="0"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 feelings</a:t>
            </a:r>
            <a:endParaRPr lang="en-GB" sz="900" b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94" y="606251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2" r="10174"/>
          <a:stretch/>
        </p:blipFill>
        <p:spPr>
          <a:xfrm>
            <a:off x="1057194" y="2073452"/>
            <a:ext cx="877333" cy="10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0474" y="687185"/>
            <a:ext cx="10714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feelings: </a:t>
            </a:r>
          </a:p>
          <a:p>
            <a:r>
              <a:rPr lang="en-GB" sz="4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What’s our starting point?</a:t>
            </a:r>
            <a:endParaRPr lang="en-GB" sz="4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512" y="2405916"/>
            <a:ext cx="514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Make a ‘feelings’ graffiti board.</a:t>
            </a:r>
            <a:endParaRPr lang="en-US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5306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4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84512" y="3123428"/>
            <a:ext cx="4706750" cy="185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On a piece of paper, jot down all of the words you can think of to describe feelings and emotions.</a:t>
            </a:r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345" y="5169702"/>
            <a:ext cx="1910537" cy="1387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5455" y="158512"/>
            <a:ext cx="635184" cy="635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870" y="1658859"/>
            <a:ext cx="4764150" cy="366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3683" y="2069840"/>
            <a:ext cx="7024116" cy="377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Find the root words first.</a:t>
            </a: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noProof="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Now 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atch the similar feelings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words together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organise them in order of intensity</a:t>
            </a:r>
          </a:p>
          <a:p>
            <a:pPr lvl="1">
              <a:lnSpc>
                <a:spcPts val="2600"/>
              </a:lnSpc>
              <a:spcAft>
                <a:spcPts val="180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Which is the biggest feeling</a:t>
            </a: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 </a:t>
            </a:r>
          </a:p>
          <a:p>
            <a:pPr marL="457200" indent="-45720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Write </a:t>
            </a: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down on a piece of paper like </a:t>
            </a:r>
            <a:r>
              <a:rPr lang="en-US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this example.</a:t>
            </a:r>
            <a:endParaRPr lang="en-US" sz="2400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651" y="395084"/>
            <a:ext cx="7369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Feelings thermometers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7064" y="5379145"/>
            <a:ext cx="276695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pleased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3001" y="2641681"/>
            <a:ext cx="276695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delighted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7064" y="4179181"/>
            <a:ext cx="276695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satisfied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37456" y="5543897"/>
            <a:ext cx="5066512" cy="738664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Pleased is the root word and overjoyed is the biggest, strongest or most intense feeling</a:t>
            </a:r>
            <a:r>
              <a:rPr lang="en-US" sz="2400" dirty="0" smtClean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  <a:endParaRPr lang="en-US" sz="2400" dirty="0">
              <a:solidFill>
                <a:srgbClr val="95519E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67064" y="1104181"/>
            <a:ext cx="2766950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verjoyed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550539" y="3630982"/>
            <a:ext cx="0" cy="373660"/>
          </a:xfrm>
          <a:prstGeom prst="straightConnector1">
            <a:avLst/>
          </a:prstGeom>
          <a:ln w="5715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550539" y="2083039"/>
            <a:ext cx="0" cy="373660"/>
          </a:xfrm>
          <a:prstGeom prst="straightConnector1">
            <a:avLst/>
          </a:prstGeom>
          <a:ln w="5715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3683" y="1164019"/>
            <a:ext cx="7083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the words from the 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Feelings match up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sheet (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 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your worksheet pack). 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2017" y="248709"/>
            <a:ext cx="635184" cy="6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4592" y="1341380"/>
            <a:ext cx="1112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Choose one of the words that describes a ‘big’ feeling from your lists.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6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4592" y="45576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917" y="2927817"/>
            <a:ext cx="8591331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Where in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body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might someone have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that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feeling?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the feeling had a colour, what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would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be?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it had a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shape,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would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be?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it had a texture, what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would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be?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the feeling had a sound, what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would it be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feeling were an image or a picture, what would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be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592" y="1793132"/>
            <a:ext cx="11267375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Now draw or write on the </a:t>
            </a:r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Body outline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sheet</a:t>
            </a:r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2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your pack).</a:t>
            </a:r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391" y="299526"/>
            <a:ext cx="635184" cy="63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197" y="2906273"/>
            <a:ext cx="2776658" cy="359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749" y="161033"/>
            <a:ext cx="1101487" cy="9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7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26608" y="955229"/>
            <a:ext cx="10726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Thinking of images can help us describe strong or intense feelings.</a:t>
            </a:r>
          </a:p>
        </p:txBody>
      </p:sp>
      <p:pic>
        <p:nvPicPr>
          <p:cNvPr id="16" name="Picture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333" y="1974768"/>
            <a:ext cx="3309258" cy="199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3241" y="2349085"/>
            <a:ext cx="2287673" cy="248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25" y="2373838"/>
            <a:ext cx="3908405" cy="2320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914" y="-9940"/>
            <a:ext cx="1085850" cy="1085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614" y="386132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Feelings imagery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pic>
        <p:nvPicPr>
          <p:cNvPr id="15" name="Picture 4" descr="Fear, I'M Afraid, Sitting, The Jitter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979" y="3679099"/>
            <a:ext cx="1992295" cy="199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un, Happy, Sunshine, Golden, Yellow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017" y="3965827"/>
            <a:ext cx="1931157" cy="164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26608" y="5435664"/>
            <a:ext cx="9793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feelings do these images make you think of? </a:t>
            </a:r>
          </a:p>
        </p:txBody>
      </p:sp>
    </p:spTree>
    <p:extLst>
      <p:ext uri="{BB962C8B-B14F-4D97-AF65-F5344CB8AC3E}">
        <p14:creationId xmlns:p14="http://schemas.microsoft.com/office/powerpoint/2010/main" val="5059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8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63440" y="916175"/>
            <a:ext cx="10993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Write a sentence to match each picture and describe the feeling you think it best represents. </a:t>
            </a:r>
          </a:p>
        </p:txBody>
      </p:sp>
      <p:pic>
        <p:nvPicPr>
          <p:cNvPr id="16" name="Picture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185" y="2474273"/>
            <a:ext cx="2306073" cy="180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9278" y="4276357"/>
            <a:ext cx="1699761" cy="177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664" y="4385231"/>
            <a:ext cx="2808251" cy="16673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0517" y="432299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Writing about feelings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pic>
        <p:nvPicPr>
          <p:cNvPr id="15" name="Picture 4" descr="Fear, I'M Afraid, Sitting, The Jitt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681" y="4494780"/>
            <a:ext cx="1637082" cy="16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un, Happy, Sunshine, Golden, Yellow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863" y="4574013"/>
            <a:ext cx="1735199" cy="147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666" y="202344"/>
            <a:ext cx="635184" cy="635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345" y="2712926"/>
            <a:ext cx="7965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For example: 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Like a little cat, outside and lost in a snowstorm, she felt lonely and afraid.  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9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77790" y="431922"/>
            <a:ext cx="1069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Why is it important to express feelings?</a:t>
            </a:r>
            <a:endParaRPr lang="en-GB" sz="40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244" y="53958"/>
            <a:ext cx="1085850" cy="1085850"/>
          </a:xfrm>
          <a:prstGeom prst="rect">
            <a:avLst/>
          </a:prstGeom>
        </p:spPr>
      </p:pic>
      <p:pic>
        <p:nvPicPr>
          <p:cNvPr id="2050" name="Picture 2" descr="Brain, Emoji, Emoticons, Symbols,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254" y="1570809"/>
            <a:ext cx="4257748" cy="32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20842" y="4517639"/>
            <a:ext cx="40830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Sometimes it is good for others to know how we are feeling — it helps them to help us.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0149" y="1506160"/>
            <a:ext cx="332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feelings can help stop strong or intense feelings from taking over our minds and bodies.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542" y="1570809"/>
            <a:ext cx="332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our different feelings helps us to recognise and manage them.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542" y="4599392"/>
            <a:ext cx="4083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helps us recognise when we might need help with our feelings.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</TotalTime>
  <Words>753</Words>
  <Application>Microsoft Office PowerPoint</Application>
  <PresentationFormat>Custom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Open Sans Light</vt:lpstr>
      <vt:lpstr>Lato</vt:lpstr>
      <vt:lpstr>League Spartan</vt:lpstr>
      <vt:lpstr>Open Sans Extrabold</vt:lpstr>
      <vt:lpstr>Calibri Light</vt:lpstr>
      <vt:lpstr>Calibri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Staff</cp:lastModifiedBy>
  <cp:revision>323</cp:revision>
  <dcterms:created xsi:type="dcterms:W3CDTF">2018-11-29T11:01:12Z</dcterms:created>
  <dcterms:modified xsi:type="dcterms:W3CDTF">2020-04-20T14:08:03Z</dcterms:modified>
</cp:coreProperties>
</file>